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256" r:id="rId2"/>
    <p:sldId id="269" r:id="rId3"/>
    <p:sldId id="257" r:id="rId4"/>
    <p:sldId id="258" r:id="rId5"/>
    <p:sldId id="259" r:id="rId6"/>
    <p:sldId id="260" r:id="rId7"/>
    <p:sldId id="261" r:id="rId8"/>
    <p:sldId id="262" r:id="rId9"/>
    <p:sldId id="263" r:id="rId10"/>
    <p:sldId id="264" r:id="rId11"/>
    <p:sldId id="265"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A997"/>
    <a:srgbClr val="FF6A47"/>
    <a:srgbClr val="CBA9E5"/>
    <a:srgbClr val="B3FFF1"/>
    <a:srgbClr val="C9FFF5"/>
    <a:srgbClr val="000000"/>
    <a:srgbClr val="C1FFF3"/>
    <a:srgbClr val="EDE2F6"/>
    <a:srgbClr val="EFFFFC"/>
    <a:srgbClr val="DDFF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75" autoAdjust="0"/>
    <p:restoredTop sz="94579"/>
  </p:normalViewPr>
  <p:slideViewPr>
    <p:cSldViewPr snapToGrid="0">
      <p:cViewPr varScale="1">
        <p:scale>
          <a:sx n="86" d="100"/>
          <a:sy n="86" d="100"/>
        </p:scale>
        <p:origin x="1120"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0C5589-43A0-4AE9-A63A-054766517026}" type="datetimeFigureOut">
              <a:rPr lang="en-US" smtClean="0"/>
              <a:t>8/22/19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589A54-03FE-4EEE-8EFA-8C155E04FC14}" type="slidenum">
              <a:rPr lang="en-US" smtClean="0"/>
              <a:t>‹#›</a:t>
            </a:fld>
            <a:endParaRPr lang="en-US"/>
          </a:p>
        </p:txBody>
      </p:sp>
    </p:spTree>
    <p:extLst>
      <p:ext uri="{BB962C8B-B14F-4D97-AF65-F5344CB8AC3E}">
        <p14:creationId xmlns:p14="http://schemas.microsoft.com/office/powerpoint/2010/main" val="594041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base" latinLnBrk="0" hangingPunct="1">
              <a:lnSpc>
                <a:spcPct val="100000"/>
              </a:lnSpc>
              <a:spcBef>
                <a:spcPts val="0"/>
              </a:spcBef>
              <a:spcAft>
                <a:spcPts val="0"/>
              </a:spcAft>
              <a:buClrTx/>
              <a:buSzTx/>
              <a:buFontTx/>
              <a:buAutoNum type="arabicPeriod"/>
              <a:tabLst/>
              <a:defRPr/>
            </a:pPr>
            <a:r>
              <a:rPr lang="en-US" sz="1200" b="0" i="0" u="none" strike="noStrike" kern="1200" dirty="0" smtClean="0">
                <a:solidFill>
                  <a:schemeClr val="tx1"/>
                </a:solidFill>
                <a:effectLst/>
                <a:latin typeface="+mn-lt"/>
                <a:ea typeface="+mn-ea"/>
                <a:cs typeface="+mn-cs"/>
              </a:rPr>
              <a:t>Pro-social behavior is defined </a:t>
            </a:r>
            <a:r>
              <a:rPr lang="en-US" sz="1200" b="0" i="0" u="none" strike="noStrike" kern="1200" baseline="0" dirty="0" smtClean="0">
                <a:solidFill>
                  <a:schemeClr val="tx1"/>
                </a:solidFill>
                <a:effectLst/>
                <a:latin typeface="+mn-lt"/>
                <a:ea typeface="+mn-ea"/>
                <a:cs typeface="+mn-cs"/>
              </a:rPr>
              <a:t>as </a:t>
            </a:r>
            <a:r>
              <a:rPr lang="en-US" sz="1200" b="0" i="0" u="none" strike="noStrike" kern="1200" dirty="0" smtClean="0">
                <a:solidFill>
                  <a:schemeClr val="tx1"/>
                </a:solidFill>
                <a:effectLst/>
                <a:latin typeface="+mn-lt"/>
                <a:ea typeface="+mn-ea"/>
                <a:cs typeface="+mn-cs"/>
              </a:rPr>
              <a:t>kindness, inclusion, positivity, and outreach. The Golden Gate Kids Program empowers students to connect with peers</a:t>
            </a:r>
            <a:r>
              <a:rPr lang="en-US" sz="1200" b="0" i="0" u="none" strike="noStrike" kern="1200" baseline="0" dirty="0" smtClean="0">
                <a:solidFill>
                  <a:schemeClr val="tx1"/>
                </a:solidFill>
                <a:effectLst/>
                <a:latin typeface="+mn-lt"/>
                <a:ea typeface="+mn-ea"/>
                <a:cs typeface="+mn-cs"/>
              </a:rPr>
              <a:t> through this approach</a:t>
            </a:r>
            <a:r>
              <a:rPr lang="en-US" sz="1200" b="0" i="0" u="none" strike="noStrike" kern="1200" dirty="0" smtClean="0">
                <a:solidFill>
                  <a:schemeClr val="tx1"/>
                </a:solidFill>
                <a:effectLst/>
                <a:latin typeface="+mn-lt"/>
                <a:ea typeface="+mn-ea"/>
                <a:cs typeface="+mn-cs"/>
              </a:rPr>
              <a:t>. </a:t>
            </a:r>
          </a:p>
          <a:p>
            <a:pPr marL="228600" indent="-228600" rtl="0" fontAlgn="base">
              <a:buAutoNum type="arabicPeriod" startAt="2"/>
            </a:pPr>
            <a:r>
              <a:rPr lang="en-US" sz="1200" b="0" i="0" u="none" strike="noStrike" kern="1200" dirty="0" smtClean="0">
                <a:solidFill>
                  <a:schemeClr val="tx1"/>
                </a:solidFill>
                <a:effectLst/>
                <a:latin typeface="+mn-lt"/>
                <a:ea typeface="+mn-ea"/>
                <a:cs typeface="+mn-cs"/>
              </a:rPr>
              <a:t>Golden Gate Research</a:t>
            </a:r>
            <a:r>
              <a:rPr lang="en-US" sz="1200" b="0" i="0" u="none" strike="noStrike" kern="1200" baseline="0" dirty="0" smtClean="0">
                <a:solidFill>
                  <a:schemeClr val="tx1"/>
                </a:solidFill>
                <a:effectLst/>
                <a:latin typeface="+mn-lt"/>
                <a:ea typeface="+mn-ea"/>
                <a:cs typeface="+mn-cs"/>
              </a:rPr>
              <a:t> is showing that students are experiencing social anxiety, they feel excluded, invisible, unaccepted, and alone. </a:t>
            </a:r>
            <a:r>
              <a:rPr lang="en-US" sz="1200" b="1" i="1" u="none" strike="noStrike" kern="1200" baseline="0" dirty="0" smtClean="0">
                <a:solidFill>
                  <a:schemeClr val="tx1"/>
                </a:solidFill>
                <a:effectLst/>
                <a:latin typeface="+mn-lt"/>
                <a:ea typeface="+mn-ea"/>
                <a:cs typeface="+mn-cs"/>
              </a:rPr>
              <a:t>Connection</a:t>
            </a:r>
            <a:r>
              <a:rPr lang="en-US" sz="1200" b="0" i="0" u="none" strike="noStrike" kern="1200" baseline="0" dirty="0" smtClean="0">
                <a:solidFill>
                  <a:schemeClr val="tx1"/>
                </a:solidFill>
                <a:effectLst/>
                <a:latin typeface="+mn-lt"/>
                <a:ea typeface="+mn-ea"/>
                <a:cs typeface="+mn-cs"/>
              </a:rPr>
              <a:t> is Crucial to our students emotional and mental health.</a:t>
            </a:r>
            <a:endParaRPr lang="en-US" sz="1200" b="0" i="0" u="none" strike="noStrike" kern="1200" dirty="0" smtClean="0">
              <a:solidFill>
                <a:schemeClr val="tx1"/>
              </a:solidFill>
              <a:effectLst/>
              <a:latin typeface="+mn-lt"/>
              <a:ea typeface="+mn-ea"/>
              <a:cs typeface="+mn-cs"/>
            </a:endParaRPr>
          </a:p>
          <a:p>
            <a:pPr marL="228600" indent="-228600" rtl="0" fontAlgn="base">
              <a:buAutoNum type="arabicPeriod" startAt="3"/>
            </a:pPr>
            <a:r>
              <a:rPr lang="en-US" sz="1200" b="0" i="0" u="none" strike="noStrike" kern="1200" dirty="0" smtClean="0">
                <a:solidFill>
                  <a:schemeClr val="tx1"/>
                </a:solidFill>
                <a:effectLst/>
                <a:latin typeface="+mn-lt"/>
                <a:ea typeface="+mn-ea"/>
                <a:cs typeface="+mn-cs"/>
              </a:rPr>
              <a:t>Students will learn to become a Bridge Builder.  They will be instructed in the</a:t>
            </a:r>
            <a:r>
              <a:rPr lang="en-US" sz="1200" b="0" i="0" u="none" strike="noStrike" kern="1200" baseline="0" dirty="0" smtClean="0">
                <a:solidFill>
                  <a:schemeClr val="tx1"/>
                </a:solidFill>
                <a:effectLst/>
                <a:latin typeface="+mn-lt"/>
                <a:ea typeface="+mn-ea"/>
                <a:cs typeface="+mn-cs"/>
              </a:rPr>
              <a:t> life skills that </a:t>
            </a:r>
            <a:r>
              <a:rPr lang="en-US" sz="1200" b="0" i="0" u="none" strike="noStrike" kern="1200" dirty="0" smtClean="0">
                <a:solidFill>
                  <a:schemeClr val="tx1"/>
                </a:solidFill>
                <a:effectLst/>
                <a:latin typeface="+mn-lt"/>
                <a:ea typeface="+mn-ea"/>
                <a:cs typeface="+mn-cs"/>
              </a:rPr>
              <a:t>will help them build their best selves and others around them.</a:t>
            </a:r>
            <a:r>
              <a:rPr lang="en-US" sz="1200" b="0" i="0" u="none" strike="noStrike" kern="1200" baseline="0" dirty="0" smtClean="0">
                <a:solidFill>
                  <a:schemeClr val="tx1"/>
                </a:solidFill>
                <a:effectLst/>
                <a:latin typeface="+mn-lt"/>
                <a:ea typeface="+mn-ea"/>
                <a:cs typeface="+mn-cs"/>
              </a:rPr>
              <a:t>   </a:t>
            </a:r>
          </a:p>
          <a:p>
            <a:pPr marL="0" indent="0" rtl="0" fontAlgn="base">
              <a:buNone/>
            </a:pPr>
            <a:r>
              <a:rPr lang="en-US" sz="1200" b="0" i="0" u="none" strike="noStrike" kern="1200" baseline="0" dirty="0" smtClean="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589A54-03FE-4EEE-8EFA-8C155E04FC14}" type="slidenum">
              <a:rPr lang="en-US" smtClean="0"/>
              <a:t>1</a:t>
            </a:fld>
            <a:endParaRPr lang="en-US"/>
          </a:p>
        </p:txBody>
      </p:sp>
    </p:spTree>
    <p:extLst>
      <p:ext uri="{BB962C8B-B14F-4D97-AF65-F5344CB8AC3E}">
        <p14:creationId xmlns:p14="http://schemas.microsoft.com/office/powerpoint/2010/main" val="1799280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help others connect by building a positive environment</a:t>
            </a:r>
            <a:r>
              <a:rPr lang="en-US" baseline="0" dirty="0" smtClean="0"/>
              <a:t> and inviting and encouraging others to my friend group, to eat lunch with me and attend activities.</a:t>
            </a:r>
            <a:endParaRPr lang="en-US" dirty="0"/>
          </a:p>
        </p:txBody>
      </p:sp>
      <p:sp>
        <p:nvSpPr>
          <p:cNvPr id="4" name="Slide Number Placeholder 3"/>
          <p:cNvSpPr>
            <a:spLocks noGrp="1"/>
          </p:cNvSpPr>
          <p:nvPr>
            <p:ph type="sldNum" sz="quarter" idx="10"/>
          </p:nvPr>
        </p:nvSpPr>
        <p:spPr/>
        <p:txBody>
          <a:bodyPr/>
          <a:lstStyle/>
          <a:p>
            <a:fld id="{75589A54-03FE-4EEE-8EFA-8C155E04FC14}" type="slidenum">
              <a:rPr lang="en-US" smtClean="0"/>
              <a:t>10</a:t>
            </a:fld>
            <a:endParaRPr lang="en-US"/>
          </a:p>
        </p:txBody>
      </p:sp>
    </p:spTree>
    <p:extLst>
      <p:ext uri="{BB962C8B-B14F-4D97-AF65-F5344CB8AC3E}">
        <p14:creationId xmlns:p14="http://schemas.microsoft.com/office/powerpoint/2010/main" val="2821898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resolve conflicts honestly</a:t>
            </a:r>
            <a:r>
              <a:rPr lang="en-US" baseline="0" dirty="0" smtClean="0"/>
              <a:t> and with kindness. I will be slow to anger or take offense.</a:t>
            </a:r>
            <a:endParaRPr lang="en-US" dirty="0"/>
          </a:p>
        </p:txBody>
      </p:sp>
      <p:sp>
        <p:nvSpPr>
          <p:cNvPr id="4" name="Slide Number Placeholder 3"/>
          <p:cNvSpPr>
            <a:spLocks noGrp="1"/>
          </p:cNvSpPr>
          <p:nvPr>
            <p:ph type="sldNum" sz="quarter" idx="10"/>
          </p:nvPr>
        </p:nvSpPr>
        <p:spPr/>
        <p:txBody>
          <a:bodyPr/>
          <a:lstStyle/>
          <a:p>
            <a:fld id="{75589A54-03FE-4EEE-8EFA-8C155E04FC14}" type="slidenum">
              <a:rPr lang="en-US" smtClean="0"/>
              <a:t>11</a:t>
            </a:fld>
            <a:endParaRPr lang="en-US"/>
          </a:p>
        </p:txBody>
      </p:sp>
    </p:spTree>
    <p:extLst>
      <p:ext uri="{BB962C8B-B14F-4D97-AF65-F5344CB8AC3E}">
        <p14:creationId xmlns:p14="http://schemas.microsoft.com/office/powerpoint/2010/main" val="2054343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take care of my physical, spiritual</a:t>
            </a:r>
            <a:r>
              <a:rPr lang="en-US" baseline="0" dirty="0" smtClean="0"/>
              <a:t> and emotional health. I will also accept help from others. </a:t>
            </a:r>
            <a:endParaRPr lang="en-US" dirty="0"/>
          </a:p>
        </p:txBody>
      </p:sp>
      <p:sp>
        <p:nvSpPr>
          <p:cNvPr id="4" name="Slide Number Placeholder 3"/>
          <p:cNvSpPr>
            <a:spLocks noGrp="1"/>
          </p:cNvSpPr>
          <p:nvPr>
            <p:ph type="sldNum" sz="quarter" idx="10"/>
          </p:nvPr>
        </p:nvSpPr>
        <p:spPr/>
        <p:txBody>
          <a:bodyPr/>
          <a:lstStyle/>
          <a:p>
            <a:fld id="{75589A54-03FE-4EEE-8EFA-8C155E04FC14}" type="slidenum">
              <a:rPr lang="en-US" smtClean="0"/>
              <a:t>12</a:t>
            </a:fld>
            <a:endParaRPr lang="en-US"/>
          </a:p>
        </p:txBody>
      </p:sp>
    </p:spTree>
    <p:extLst>
      <p:ext uri="{BB962C8B-B14F-4D97-AF65-F5344CB8AC3E}">
        <p14:creationId xmlns:p14="http://schemas.microsoft.com/office/powerpoint/2010/main" val="2309490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Golden Gate Kids will always be Kind</a:t>
            </a:r>
            <a:r>
              <a:rPr lang="en-US" baseline="0" dirty="0" smtClean="0"/>
              <a:t> and </a:t>
            </a:r>
            <a:r>
              <a:rPr lang="en-US" dirty="0" smtClean="0"/>
              <a:t>they will always be your friend. </a:t>
            </a:r>
            <a:endParaRPr lang="en-US" dirty="0"/>
          </a:p>
        </p:txBody>
      </p:sp>
      <p:sp>
        <p:nvSpPr>
          <p:cNvPr id="4" name="Slide Number Placeholder 3"/>
          <p:cNvSpPr>
            <a:spLocks noGrp="1"/>
          </p:cNvSpPr>
          <p:nvPr>
            <p:ph type="sldNum" sz="quarter" idx="10"/>
          </p:nvPr>
        </p:nvSpPr>
        <p:spPr/>
        <p:txBody>
          <a:bodyPr/>
          <a:lstStyle/>
          <a:p>
            <a:fld id="{75589A54-03FE-4EEE-8EFA-8C155E04FC14}" type="slidenum">
              <a:rPr lang="en-US" smtClean="0"/>
              <a:t>13</a:t>
            </a:fld>
            <a:endParaRPr lang="en-US"/>
          </a:p>
        </p:txBody>
      </p:sp>
    </p:spTree>
    <p:extLst>
      <p:ext uri="{BB962C8B-B14F-4D97-AF65-F5344CB8AC3E}">
        <p14:creationId xmlns:p14="http://schemas.microsoft.com/office/powerpoint/2010/main" val="1955912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Act of Kindness</a:t>
            </a:r>
            <a:r>
              <a:rPr lang="en-US" baseline="0" dirty="0" smtClean="0"/>
              <a:t> brought about a Movement that has affected thousands of students. Savanah was a legally blind cheerleader, her disability left her alone unable</a:t>
            </a:r>
          </a:p>
          <a:p>
            <a:r>
              <a:rPr lang="en-US" baseline="0" dirty="0" smtClean="0"/>
              <a:t>To connect with friends. She went to her Principal to see if there was anyone she could reach out to. Her Principal had just received a phone call from a parent who was </a:t>
            </a:r>
          </a:p>
          <a:p>
            <a:r>
              <a:rPr lang="en-US" baseline="0" dirty="0" smtClean="0"/>
              <a:t>Very upset about her daughter not wanting to go to school because she had no friends. Mr. Hughes and Momma Jo connected these two students and they became best</a:t>
            </a:r>
          </a:p>
          <a:p>
            <a:r>
              <a:rPr lang="en-US" baseline="0" dirty="0" smtClean="0"/>
              <a:t>Friends. Momma Jo approached Mr. Hughes and asked if a crew could be formed to help students connect socially. Mike thought that was a great idea and from that point the Golden Gate Club was born.</a:t>
            </a:r>
            <a:endParaRPr lang="en-US" dirty="0"/>
          </a:p>
        </p:txBody>
      </p:sp>
      <p:sp>
        <p:nvSpPr>
          <p:cNvPr id="4" name="Slide Number Placeholder 3"/>
          <p:cNvSpPr>
            <a:spLocks noGrp="1"/>
          </p:cNvSpPr>
          <p:nvPr>
            <p:ph type="sldNum" sz="quarter" idx="10"/>
          </p:nvPr>
        </p:nvSpPr>
        <p:spPr/>
        <p:txBody>
          <a:bodyPr/>
          <a:lstStyle/>
          <a:p>
            <a:fld id="{75589A54-03FE-4EEE-8EFA-8C155E04FC14}" type="slidenum">
              <a:rPr lang="en-US" smtClean="0"/>
              <a:t>2</a:t>
            </a:fld>
            <a:endParaRPr lang="en-US"/>
          </a:p>
        </p:txBody>
      </p:sp>
    </p:spTree>
    <p:extLst>
      <p:ext uri="{BB962C8B-B14F-4D97-AF65-F5344CB8AC3E}">
        <p14:creationId xmlns:p14="http://schemas.microsoft.com/office/powerpoint/2010/main" val="2699599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Golden Gate Bridge is an iconic symbol of </a:t>
            </a:r>
            <a:r>
              <a:rPr lang="en-US" sz="1200" b="1" i="1" u="none" strike="noStrike" kern="1200" dirty="0" smtClean="0">
                <a:solidFill>
                  <a:schemeClr val="tx1"/>
                </a:solidFill>
                <a:effectLst/>
                <a:latin typeface="+mn-lt"/>
                <a:ea typeface="+mn-ea"/>
                <a:cs typeface="+mn-cs"/>
              </a:rPr>
              <a:t>connection</a:t>
            </a:r>
            <a:r>
              <a:rPr lang="en-US" sz="1200" b="0" i="0" u="none" strike="noStrike" kern="1200" dirty="0" smtClean="0">
                <a:solidFill>
                  <a:schemeClr val="tx1"/>
                </a:solidFill>
                <a:effectLst/>
                <a:latin typeface="+mn-lt"/>
                <a:ea typeface="+mn-ea"/>
                <a:cs typeface="+mn-cs"/>
              </a:rPr>
              <a:t>, the bridge was built to connect the</a:t>
            </a:r>
            <a:r>
              <a:rPr lang="en-US" sz="1200" b="0" i="0" u="none" strike="noStrike" kern="1200" baseline="0" dirty="0" smtClean="0">
                <a:solidFill>
                  <a:schemeClr val="tx1"/>
                </a:solidFill>
                <a:effectLst/>
                <a:latin typeface="+mn-lt"/>
                <a:ea typeface="+mn-ea"/>
                <a:cs typeface="+mn-cs"/>
              </a:rPr>
              <a:t> isolated </a:t>
            </a:r>
            <a:r>
              <a:rPr lang="en-US" sz="1200" b="0" i="0" u="none" strike="noStrike" kern="1200" dirty="0" smtClean="0">
                <a:solidFill>
                  <a:schemeClr val="tx1"/>
                </a:solidFill>
                <a:effectLst/>
                <a:latin typeface="+mn-lt"/>
                <a:ea typeface="+mn-ea"/>
                <a:cs typeface="+mn-cs"/>
              </a:rPr>
              <a:t>community of Marin County to San Francisco.  The bridge is also connected with someone</a:t>
            </a:r>
            <a:r>
              <a:rPr lang="en-US" sz="1200" b="0" i="0" u="none" strike="noStrike" kern="1200" baseline="0" dirty="0" smtClean="0">
                <a:solidFill>
                  <a:schemeClr val="tx1"/>
                </a:solidFill>
                <a:effectLst/>
                <a:latin typeface="+mn-lt"/>
                <a:ea typeface="+mn-ea"/>
                <a:cs typeface="+mn-cs"/>
              </a:rPr>
              <a:t> who</a:t>
            </a:r>
            <a:r>
              <a:rPr lang="en-US" sz="1200" b="0" i="0" u="none" strike="noStrike" kern="1200" dirty="0" smtClean="0">
                <a:solidFill>
                  <a:schemeClr val="tx1"/>
                </a:solidFill>
                <a:effectLst/>
                <a:latin typeface="+mn-lt"/>
                <a:ea typeface="+mn-ea"/>
                <a:cs typeface="+mn-cs"/>
              </a:rPr>
              <a:t> needed </a:t>
            </a:r>
            <a:r>
              <a:rPr lang="en-US" sz="1200" b="0" i="1" u="none" strike="noStrike" kern="1200" dirty="0" smtClean="0">
                <a:solidFill>
                  <a:schemeClr val="tx1"/>
                </a:solidFill>
                <a:effectLst/>
                <a:latin typeface="+mn-lt"/>
                <a:ea typeface="+mn-ea"/>
                <a:cs typeface="+mn-cs"/>
              </a:rPr>
              <a:t>“Smile.” </a:t>
            </a:r>
            <a:r>
              <a:rPr lang="en-US" sz="1200" b="0" i="0" u="none" strike="noStrike" kern="1200" dirty="0" smtClean="0">
                <a:solidFill>
                  <a:schemeClr val="tx1"/>
                </a:solidFill>
                <a:effectLst/>
                <a:latin typeface="+mn-lt"/>
                <a:ea typeface="+mn-ea"/>
                <a:cs typeface="+mn-cs"/>
              </a:rPr>
              <a:t>A Smile is like a bridge, it helps people connect. A smile says I see you, I know you’re there, you matter. It punctures the lethal bubble of social isolation. </a:t>
            </a:r>
          </a:p>
          <a:p>
            <a:r>
              <a:rPr lang="en-US" sz="1200" b="0" i="0" u="none" strike="noStrike" kern="1200" baseline="0" dirty="0" smtClean="0">
                <a:solidFill>
                  <a:schemeClr val="tx1"/>
                </a:solidFill>
                <a:effectLst/>
                <a:latin typeface="+mn-lt"/>
                <a:ea typeface="+mn-ea"/>
                <a:cs typeface="+mn-cs"/>
              </a:rPr>
              <a:t>Golden Gate Kids will be the ones who smile, and help their classmates feel connected. The Golden Gate Mottos are STAY KIND and I Will be that person, these shirts along with resources, and soft skill curriculum will empowers students to find commonality with one another as they become that person.</a:t>
            </a:r>
            <a:endParaRPr lang="en-US" dirty="0"/>
          </a:p>
        </p:txBody>
      </p:sp>
      <p:sp>
        <p:nvSpPr>
          <p:cNvPr id="4" name="Slide Number Placeholder 3"/>
          <p:cNvSpPr>
            <a:spLocks noGrp="1"/>
          </p:cNvSpPr>
          <p:nvPr>
            <p:ph type="sldNum" sz="quarter" idx="10"/>
          </p:nvPr>
        </p:nvSpPr>
        <p:spPr/>
        <p:txBody>
          <a:bodyPr/>
          <a:lstStyle/>
          <a:p>
            <a:fld id="{75589A54-03FE-4EEE-8EFA-8C155E04FC14}" type="slidenum">
              <a:rPr lang="en-US" smtClean="0"/>
              <a:t>3</a:t>
            </a:fld>
            <a:endParaRPr lang="en-US"/>
          </a:p>
        </p:txBody>
      </p:sp>
    </p:spTree>
    <p:extLst>
      <p:ext uri="{BB962C8B-B14F-4D97-AF65-F5344CB8AC3E}">
        <p14:creationId xmlns:p14="http://schemas.microsoft.com/office/powerpoint/2010/main" val="2219161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Students will learn what a pledge is and that it is a promise to themselves.  Students will receive their own</a:t>
            </a:r>
            <a:r>
              <a:rPr lang="en-US" sz="1200" b="0" i="0" u="none" strike="noStrike" kern="1200" baseline="0" dirty="0" smtClean="0">
                <a:solidFill>
                  <a:schemeClr val="tx1"/>
                </a:solidFill>
                <a:effectLst/>
                <a:latin typeface="+mn-lt"/>
                <a:ea typeface="+mn-ea"/>
                <a:cs typeface="+mn-cs"/>
              </a:rPr>
              <a:t> pledge card and be encouraged to post it somewhere to remind them to follow the articles of the pledge.</a:t>
            </a:r>
            <a:endParaRPr lang="en-US" b="0" dirty="0" smtClean="0">
              <a:effectLst/>
            </a:endParaRPr>
          </a:p>
          <a:p>
            <a:pPr rtl="0"/>
            <a:r>
              <a:rPr lang="en-US" sz="1200" b="0" i="0" u="none" strike="noStrike" kern="1200" dirty="0" smtClean="0">
                <a:solidFill>
                  <a:schemeClr val="tx1"/>
                </a:solidFill>
                <a:effectLst/>
                <a:latin typeface="+mn-lt"/>
                <a:ea typeface="+mn-ea"/>
                <a:cs typeface="+mn-cs"/>
              </a:rPr>
              <a:t>Each month, students will learn to implement a pledge article into their personal lives,  apply it to their classmates, their families, and into their communities. </a:t>
            </a:r>
            <a:endParaRPr lang="en-US" b="0" dirty="0" smtClean="0">
              <a:effectLst/>
            </a:endParaRPr>
          </a:p>
          <a:p>
            <a:pPr rtl="0"/>
            <a:r>
              <a:rPr lang="en-US" sz="1200" b="0" i="0" u="none" strike="noStrike" kern="1200" dirty="0" smtClean="0">
                <a:solidFill>
                  <a:schemeClr val="tx1"/>
                </a:solidFill>
                <a:effectLst/>
                <a:latin typeface="+mn-lt"/>
                <a:ea typeface="+mn-ea"/>
                <a:cs typeface="+mn-cs"/>
              </a:rPr>
              <a:t>For example, Pledge Article 4 states: I will be in charge of my own happiness (week one) students will learn to accept themselves and not rely on others to make them happy (Week 2) they will apply the pledge to their classmates as they are challenged to accept and see the good in others (Week 3) They will apply the pledge article to their families, and (week 4)  into their community.</a:t>
            </a:r>
            <a:endParaRPr lang="en-US" b="0" dirty="0" smtClean="0">
              <a:effectLst/>
            </a:endParaRPr>
          </a:p>
          <a:p>
            <a:pPr rtl="0"/>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5589A54-03FE-4EEE-8EFA-8C155E04FC14}" type="slidenum">
              <a:rPr lang="en-US" smtClean="0"/>
              <a:t>4</a:t>
            </a:fld>
            <a:endParaRPr lang="en-US"/>
          </a:p>
        </p:txBody>
      </p:sp>
    </p:spTree>
    <p:extLst>
      <p:ext uri="{BB962C8B-B14F-4D97-AF65-F5344CB8AC3E}">
        <p14:creationId xmlns:p14="http://schemas.microsoft.com/office/powerpoint/2010/main" val="50096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Pledge means that I will smile, make eye contact and greet others where possible.</a:t>
            </a:r>
            <a:endParaRPr lang="en-US" dirty="0"/>
          </a:p>
        </p:txBody>
      </p:sp>
      <p:sp>
        <p:nvSpPr>
          <p:cNvPr id="4" name="Slide Number Placeholder 3"/>
          <p:cNvSpPr>
            <a:spLocks noGrp="1"/>
          </p:cNvSpPr>
          <p:nvPr>
            <p:ph type="sldNum" sz="quarter" idx="10"/>
          </p:nvPr>
        </p:nvSpPr>
        <p:spPr/>
        <p:txBody>
          <a:bodyPr/>
          <a:lstStyle/>
          <a:p>
            <a:fld id="{75589A54-03FE-4EEE-8EFA-8C155E04FC14}" type="slidenum">
              <a:rPr lang="en-US" smtClean="0"/>
              <a:t>5</a:t>
            </a:fld>
            <a:endParaRPr lang="en-US"/>
          </a:p>
        </p:txBody>
      </p:sp>
    </p:spTree>
    <p:extLst>
      <p:ext uri="{BB962C8B-B14F-4D97-AF65-F5344CB8AC3E}">
        <p14:creationId xmlns:p14="http://schemas.microsoft.com/office/powerpoint/2010/main" val="1441162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offer companionship, a listening ear, social support and will BE a positive influence</a:t>
            </a:r>
            <a:r>
              <a:rPr lang="en-US" baseline="0" dirty="0" smtClean="0"/>
              <a:t> for others.</a:t>
            </a:r>
            <a:endParaRPr lang="en-US" dirty="0"/>
          </a:p>
        </p:txBody>
      </p:sp>
      <p:sp>
        <p:nvSpPr>
          <p:cNvPr id="4" name="Slide Number Placeholder 3"/>
          <p:cNvSpPr>
            <a:spLocks noGrp="1"/>
          </p:cNvSpPr>
          <p:nvPr>
            <p:ph type="sldNum" sz="quarter" idx="10"/>
          </p:nvPr>
        </p:nvSpPr>
        <p:spPr/>
        <p:txBody>
          <a:bodyPr/>
          <a:lstStyle/>
          <a:p>
            <a:fld id="{75589A54-03FE-4EEE-8EFA-8C155E04FC14}" type="slidenum">
              <a:rPr lang="en-US" smtClean="0"/>
              <a:t>6</a:t>
            </a:fld>
            <a:endParaRPr lang="en-US"/>
          </a:p>
        </p:txBody>
      </p:sp>
    </p:spTree>
    <p:extLst>
      <p:ext uri="{BB962C8B-B14F-4D97-AF65-F5344CB8AC3E}">
        <p14:creationId xmlns:p14="http://schemas.microsoft.com/office/powerpoint/2010/main" val="3936557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not</a:t>
            </a:r>
            <a:r>
              <a:rPr lang="en-US" baseline="0" dirty="0" smtClean="0"/>
              <a:t> bully, cyberbully, or exclude others. I will not believe or spread rumors and talk about others negatively behind their back. I will listen</a:t>
            </a:r>
          </a:p>
          <a:p>
            <a:r>
              <a:rPr lang="en-US" baseline="0" dirty="0" smtClean="0"/>
              <a:t>To different points of view and will be KIND to everyone regardless of their differences.</a:t>
            </a:r>
            <a:endParaRPr lang="en-US" dirty="0"/>
          </a:p>
        </p:txBody>
      </p:sp>
      <p:sp>
        <p:nvSpPr>
          <p:cNvPr id="4" name="Slide Number Placeholder 3"/>
          <p:cNvSpPr>
            <a:spLocks noGrp="1"/>
          </p:cNvSpPr>
          <p:nvPr>
            <p:ph type="sldNum" sz="quarter" idx="10"/>
          </p:nvPr>
        </p:nvSpPr>
        <p:spPr/>
        <p:txBody>
          <a:bodyPr/>
          <a:lstStyle/>
          <a:p>
            <a:fld id="{75589A54-03FE-4EEE-8EFA-8C155E04FC14}" type="slidenum">
              <a:rPr lang="en-US" smtClean="0"/>
              <a:t>7</a:t>
            </a:fld>
            <a:endParaRPr lang="en-US"/>
          </a:p>
        </p:txBody>
      </p:sp>
    </p:spTree>
    <p:extLst>
      <p:ext uri="{BB962C8B-B14F-4D97-AF65-F5344CB8AC3E}">
        <p14:creationId xmlns:p14="http://schemas.microsoft.com/office/powerpoint/2010/main" val="3626400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not rely on or wait for others to make me happy.</a:t>
            </a:r>
            <a:endParaRPr lang="en-US" dirty="0"/>
          </a:p>
        </p:txBody>
      </p:sp>
      <p:sp>
        <p:nvSpPr>
          <p:cNvPr id="4" name="Slide Number Placeholder 3"/>
          <p:cNvSpPr>
            <a:spLocks noGrp="1"/>
          </p:cNvSpPr>
          <p:nvPr>
            <p:ph type="sldNum" sz="quarter" idx="10"/>
          </p:nvPr>
        </p:nvSpPr>
        <p:spPr/>
        <p:txBody>
          <a:bodyPr/>
          <a:lstStyle/>
          <a:p>
            <a:fld id="{75589A54-03FE-4EEE-8EFA-8C155E04FC14}" type="slidenum">
              <a:rPr lang="en-US" smtClean="0"/>
              <a:t>8</a:t>
            </a:fld>
            <a:endParaRPr lang="en-US"/>
          </a:p>
        </p:txBody>
      </p:sp>
    </p:spTree>
    <p:extLst>
      <p:ext uri="{BB962C8B-B14F-4D97-AF65-F5344CB8AC3E}">
        <p14:creationId xmlns:p14="http://schemas.microsoft.com/office/powerpoint/2010/main" val="2034279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strive to do acts of kindness everyday.</a:t>
            </a:r>
            <a:endParaRPr lang="en-US" dirty="0"/>
          </a:p>
        </p:txBody>
      </p:sp>
      <p:sp>
        <p:nvSpPr>
          <p:cNvPr id="4" name="Slide Number Placeholder 3"/>
          <p:cNvSpPr>
            <a:spLocks noGrp="1"/>
          </p:cNvSpPr>
          <p:nvPr>
            <p:ph type="sldNum" sz="quarter" idx="10"/>
          </p:nvPr>
        </p:nvSpPr>
        <p:spPr/>
        <p:txBody>
          <a:bodyPr/>
          <a:lstStyle/>
          <a:p>
            <a:fld id="{75589A54-03FE-4EEE-8EFA-8C155E04FC14}" type="slidenum">
              <a:rPr lang="en-US" smtClean="0"/>
              <a:t>9</a:t>
            </a:fld>
            <a:endParaRPr lang="en-US"/>
          </a:p>
        </p:txBody>
      </p:sp>
    </p:spTree>
    <p:extLst>
      <p:ext uri="{BB962C8B-B14F-4D97-AF65-F5344CB8AC3E}">
        <p14:creationId xmlns:p14="http://schemas.microsoft.com/office/powerpoint/2010/main" val="4119710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ACFB6C-8D26-4085-B1BB-26F82A81081C}" type="datetimeFigureOut">
              <a:rPr lang="en-US" smtClean="0"/>
              <a:t>8/22/19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AAB74-EE90-4BF7-8D35-36F2162CC7C8}" type="slidenum">
              <a:rPr lang="en-US" smtClean="0"/>
              <a:t>‹#›</a:t>
            </a:fld>
            <a:endParaRPr lang="en-US"/>
          </a:p>
        </p:txBody>
      </p:sp>
    </p:spTree>
    <p:extLst>
      <p:ext uri="{BB962C8B-B14F-4D97-AF65-F5344CB8AC3E}">
        <p14:creationId xmlns:p14="http://schemas.microsoft.com/office/powerpoint/2010/main" val="4334198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CFB6C-8D26-4085-B1BB-26F82A81081C}" type="datetimeFigureOut">
              <a:rPr lang="en-US" smtClean="0"/>
              <a:t>8/22/19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AAB74-EE90-4BF7-8D35-36F2162CC7C8}" type="slidenum">
              <a:rPr lang="en-US" smtClean="0"/>
              <a:t>‹#›</a:t>
            </a:fld>
            <a:endParaRPr lang="en-US"/>
          </a:p>
        </p:txBody>
      </p:sp>
    </p:spTree>
    <p:extLst>
      <p:ext uri="{BB962C8B-B14F-4D97-AF65-F5344CB8AC3E}">
        <p14:creationId xmlns:p14="http://schemas.microsoft.com/office/powerpoint/2010/main" val="1763433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CFB6C-8D26-4085-B1BB-26F82A81081C}" type="datetimeFigureOut">
              <a:rPr lang="en-US" smtClean="0"/>
              <a:t>8/22/19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AAB74-EE90-4BF7-8D35-36F2162CC7C8}" type="slidenum">
              <a:rPr lang="en-US" smtClean="0"/>
              <a:t>‹#›</a:t>
            </a:fld>
            <a:endParaRPr lang="en-US"/>
          </a:p>
        </p:txBody>
      </p:sp>
    </p:spTree>
    <p:extLst>
      <p:ext uri="{BB962C8B-B14F-4D97-AF65-F5344CB8AC3E}">
        <p14:creationId xmlns:p14="http://schemas.microsoft.com/office/powerpoint/2010/main" val="154411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CFB6C-8D26-4085-B1BB-26F82A81081C}" type="datetimeFigureOut">
              <a:rPr lang="en-US" smtClean="0"/>
              <a:t>8/22/19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AAB74-EE90-4BF7-8D35-36F2162CC7C8}" type="slidenum">
              <a:rPr lang="en-US" smtClean="0"/>
              <a:t>‹#›</a:t>
            </a:fld>
            <a:endParaRPr lang="en-US"/>
          </a:p>
        </p:txBody>
      </p:sp>
    </p:spTree>
    <p:extLst>
      <p:ext uri="{BB962C8B-B14F-4D97-AF65-F5344CB8AC3E}">
        <p14:creationId xmlns:p14="http://schemas.microsoft.com/office/powerpoint/2010/main" val="632425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BACFB6C-8D26-4085-B1BB-26F82A81081C}" type="datetimeFigureOut">
              <a:rPr lang="en-US" smtClean="0"/>
              <a:t>8/22/19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AAB74-EE90-4BF7-8D35-36F2162CC7C8}" type="slidenum">
              <a:rPr lang="en-US" smtClean="0"/>
              <a:t>‹#›</a:t>
            </a:fld>
            <a:endParaRPr lang="en-US"/>
          </a:p>
        </p:txBody>
      </p:sp>
    </p:spTree>
    <p:extLst>
      <p:ext uri="{BB962C8B-B14F-4D97-AF65-F5344CB8AC3E}">
        <p14:creationId xmlns:p14="http://schemas.microsoft.com/office/powerpoint/2010/main" val="425210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ACFB6C-8D26-4085-B1BB-26F82A81081C}" type="datetimeFigureOut">
              <a:rPr lang="en-US" smtClean="0"/>
              <a:t>8/22/19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AAB74-EE90-4BF7-8D35-36F2162CC7C8}" type="slidenum">
              <a:rPr lang="en-US" smtClean="0"/>
              <a:t>‹#›</a:t>
            </a:fld>
            <a:endParaRPr lang="en-US"/>
          </a:p>
        </p:txBody>
      </p:sp>
    </p:spTree>
    <p:extLst>
      <p:ext uri="{BB962C8B-B14F-4D97-AF65-F5344CB8AC3E}">
        <p14:creationId xmlns:p14="http://schemas.microsoft.com/office/powerpoint/2010/main" val="208534093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ACFB6C-8D26-4085-B1BB-26F82A81081C}" type="datetimeFigureOut">
              <a:rPr lang="en-US" smtClean="0"/>
              <a:t>8/22/19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AAAB74-EE90-4BF7-8D35-36F2162CC7C8}" type="slidenum">
              <a:rPr lang="en-US" smtClean="0"/>
              <a:t>‹#›</a:t>
            </a:fld>
            <a:endParaRPr lang="en-US"/>
          </a:p>
        </p:txBody>
      </p:sp>
    </p:spTree>
    <p:extLst>
      <p:ext uri="{BB962C8B-B14F-4D97-AF65-F5344CB8AC3E}">
        <p14:creationId xmlns:p14="http://schemas.microsoft.com/office/powerpoint/2010/main" val="99898362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ACFB6C-8D26-4085-B1BB-26F82A81081C}" type="datetimeFigureOut">
              <a:rPr lang="en-US" smtClean="0"/>
              <a:t>8/22/19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AAAB74-EE90-4BF7-8D35-36F2162CC7C8}" type="slidenum">
              <a:rPr lang="en-US" smtClean="0"/>
              <a:t>‹#›</a:t>
            </a:fld>
            <a:endParaRPr lang="en-US"/>
          </a:p>
        </p:txBody>
      </p:sp>
    </p:spTree>
    <p:extLst>
      <p:ext uri="{BB962C8B-B14F-4D97-AF65-F5344CB8AC3E}">
        <p14:creationId xmlns:p14="http://schemas.microsoft.com/office/powerpoint/2010/main" val="3238776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ACFB6C-8D26-4085-B1BB-26F82A81081C}" type="datetimeFigureOut">
              <a:rPr lang="en-US" smtClean="0"/>
              <a:t>8/22/19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AAAB74-EE90-4BF7-8D35-36F2162CC7C8}" type="slidenum">
              <a:rPr lang="en-US" smtClean="0"/>
              <a:t>‹#›</a:t>
            </a:fld>
            <a:endParaRPr lang="en-US"/>
          </a:p>
        </p:txBody>
      </p:sp>
    </p:spTree>
    <p:extLst>
      <p:ext uri="{BB962C8B-B14F-4D97-AF65-F5344CB8AC3E}">
        <p14:creationId xmlns:p14="http://schemas.microsoft.com/office/powerpoint/2010/main" val="90971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ACFB6C-8D26-4085-B1BB-26F82A81081C}" type="datetimeFigureOut">
              <a:rPr lang="en-US" smtClean="0"/>
              <a:t>8/22/19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AAB74-EE90-4BF7-8D35-36F2162CC7C8}" type="slidenum">
              <a:rPr lang="en-US" smtClean="0"/>
              <a:t>‹#›</a:t>
            </a:fld>
            <a:endParaRPr lang="en-US"/>
          </a:p>
        </p:txBody>
      </p:sp>
    </p:spTree>
    <p:extLst>
      <p:ext uri="{BB962C8B-B14F-4D97-AF65-F5344CB8AC3E}">
        <p14:creationId xmlns:p14="http://schemas.microsoft.com/office/powerpoint/2010/main" val="99281271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ACFB6C-8D26-4085-B1BB-26F82A81081C}" type="datetimeFigureOut">
              <a:rPr lang="en-US" smtClean="0"/>
              <a:t>8/22/19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AAB74-EE90-4BF7-8D35-36F2162CC7C8}" type="slidenum">
              <a:rPr lang="en-US" smtClean="0"/>
              <a:t>‹#›</a:t>
            </a:fld>
            <a:endParaRPr lang="en-US"/>
          </a:p>
        </p:txBody>
      </p:sp>
    </p:spTree>
    <p:extLst>
      <p:ext uri="{BB962C8B-B14F-4D97-AF65-F5344CB8AC3E}">
        <p14:creationId xmlns:p14="http://schemas.microsoft.com/office/powerpoint/2010/main" val="3847912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CFB6C-8D26-4085-B1BB-26F82A81081C}" type="datetimeFigureOut">
              <a:rPr lang="en-US" smtClean="0"/>
              <a:t>8/22/19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AAB74-EE90-4BF7-8D35-36F2162CC7C8}" type="slidenum">
              <a:rPr lang="en-US" smtClean="0"/>
              <a:t>‹#›</a:t>
            </a:fld>
            <a:endParaRPr lang="en-US"/>
          </a:p>
        </p:txBody>
      </p:sp>
    </p:spTree>
    <p:extLst>
      <p:ext uri="{BB962C8B-B14F-4D97-AF65-F5344CB8AC3E}">
        <p14:creationId xmlns:p14="http://schemas.microsoft.com/office/powerpoint/2010/main" val="27192125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27.png"/><Relationship Id="rId5" Type="http://schemas.openxmlformats.org/officeDocument/2006/relationships/image" Target="../media/image28.JP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31.jpg"/><Relationship Id="rId5" Type="http://schemas.openxmlformats.org/officeDocument/2006/relationships/image" Target="../media/image32.JPG"/><Relationship Id="rId6"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34.jpg"/><Relationship Id="rId5" Type="http://schemas.openxmlformats.org/officeDocument/2006/relationships/image" Target="../media/image35.JP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microsoft.com/office/2007/relationships/hdphoto" Target="../media/hdphoto1.wdp"/><Relationship Id="rId8"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10.jpeg"/><Relationship Id="rId7"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9.png"/><Relationship Id="rId5" Type="http://schemas.microsoft.com/office/2007/relationships/hdphoto" Target="../media/hdphoto2.wdp"/><Relationship Id="rId6" Type="http://schemas.openxmlformats.org/officeDocument/2006/relationships/image" Target="../media/image20.jpg"/><Relationship Id="rId7"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22.JP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12" y="0"/>
            <a:ext cx="8874587" cy="6858000"/>
          </a:xfrm>
          <a:prstGeom prst="rect">
            <a:avLst/>
          </a:prstGeom>
        </p:spPr>
      </p:pic>
      <p:sp>
        <p:nvSpPr>
          <p:cNvPr id="10" name="Flowchart: Connector 9"/>
          <p:cNvSpPr/>
          <p:nvPr/>
        </p:nvSpPr>
        <p:spPr>
          <a:xfrm>
            <a:off x="575730" y="96251"/>
            <a:ext cx="2269067" cy="2088445"/>
          </a:xfrm>
          <a:prstGeom prst="flowChartConnector">
            <a:avLst/>
          </a:prstGeom>
          <a:gradFill flip="none" rotWithShape="1">
            <a:gsLst>
              <a:gs pos="0">
                <a:srgbClr val="96E2D5">
                  <a:tint val="66000"/>
                  <a:satMod val="160000"/>
                </a:srgbClr>
              </a:gs>
              <a:gs pos="50000">
                <a:srgbClr val="96E2D5">
                  <a:tint val="44500"/>
                  <a:satMod val="160000"/>
                </a:srgbClr>
              </a:gs>
              <a:gs pos="100000">
                <a:srgbClr val="96E2D5">
                  <a:tint val="23500"/>
                  <a:satMod val="160000"/>
                </a:srgbClr>
              </a:gs>
            </a:gsLst>
            <a:lin ang="13500000" scaled="1"/>
            <a:tileRect/>
          </a:gradFill>
          <a:ln w="57150">
            <a:solidFill>
              <a:srgbClr val="F38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a:off x="575731" y="2367992"/>
            <a:ext cx="2269067" cy="2088445"/>
          </a:xfrm>
          <a:prstGeom prst="flowChartConnector">
            <a:avLst/>
          </a:prstGeom>
          <a:solidFill>
            <a:srgbClr val="D66068"/>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575732" y="4639733"/>
            <a:ext cx="2269067" cy="2088445"/>
          </a:xfrm>
          <a:prstGeom prst="flowChartConnector">
            <a:avLst/>
          </a:prstGeom>
          <a:solidFill>
            <a:srgbClr val="F6A382"/>
          </a:solidFill>
          <a:ln w="57150">
            <a:solidFill>
              <a:srgbClr val="299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2352" y="860785"/>
            <a:ext cx="2126247" cy="584776"/>
          </a:xfrm>
          <a:prstGeom prst="rect">
            <a:avLst/>
          </a:prstGeom>
        </p:spPr>
        <p:txBody>
          <a:bodyPr wrap="square">
            <a:spAutoFit/>
          </a:bodyPr>
          <a:lstStyle/>
          <a:p>
            <a:r>
              <a:rPr lang="en-US" sz="3200" b="1" dirty="0" smtClean="0">
                <a:latin typeface="Chalkboard SE Regular"/>
                <a:cs typeface="Chalkboard SE Regular"/>
              </a:rPr>
              <a:t>Pro-</a:t>
            </a:r>
            <a:r>
              <a:rPr lang="en-US" sz="3200" b="1" dirty="0">
                <a:latin typeface="Chalkboard SE Regular"/>
                <a:cs typeface="Chalkboard SE Regular"/>
              </a:rPr>
              <a:t>social</a:t>
            </a:r>
          </a:p>
        </p:txBody>
      </p:sp>
      <p:sp>
        <p:nvSpPr>
          <p:cNvPr id="13" name="Rectangle 12"/>
          <p:cNvSpPr/>
          <p:nvPr/>
        </p:nvSpPr>
        <p:spPr>
          <a:xfrm>
            <a:off x="572976" y="3119827"/>
            <a:ext cx="2274574" cy="584776"/>
          </a:xfrm>
          <a:prstGeom prst="rect">
            <a:avLst/>
          </a:prstGeom>
        </p:spPr>
        <p:txBody>
          <a:bodyPr wrap="none">
            <a:spAutoFit/>
          </a:bodyPr>
          <a:lstStyle/>
          <a:p>
            <a:pPr algn="ctr"/>
            <a:r>
              <a:rPr lang="en-US" sz="3200" b="1" dirty="0">
                <a:latin typeface="Chalkboard SE Regular"/>
                <a:cs typeface="Chalkboard SE Regular"/>
              </a:rPr>
              <a:t>Connection</a:t>
            </a:r>
          </a:p>
        </p:txBody>
      </p:sp>
      <p:sp>
        <p:nvSpPr>
          <p:cNvPr id="14" name="Rectangle 13"/>
          <p:cNvSpPr/>
          <p:nvPr/>
        </p:nvSpPr>
        <p:spPr>
          <a:xfrm>
            <a:off x="726660" y="5145346"/>
            <a:ext cx="1909011" cy="1077218"/>
          </a:xfrm>
          <a:prstGeom prst="rect">
            <a:avLst/>
          </a:prstGeom>
        </p:spPr>
        <p:txBody>
          <a:bodyPr wrap="square">
            <a:spAutoFit/>
          </a:bodyPr>
          <a:lstStyle/>
          <a:p>
            <a:pPr algn="ctr"/>
            <a:r>
              <a:rPr lang="en-US" sz="3200" b="1" dirty="0">
                <a:latin typeface="Chalkboard SE Regular"/>
                <a:cs typeface="Chalkboard SE Regular"/>
              </a:rPr>
              <a:t>Bridge</a:t>
            </a:r>
          </a:p>
          <a:p>
            <a:pPr algn="ctr"/>
            <a:r>
              <a:rPr lang="en-US" sz="3200" b="1" dirty="0">
                <a:latin typeface="Chalkboard SE Regular"/>
                <a:cs typeface="Chalkboard SE Regular"/>
              </a:rPr>
              <a:t>Builder</a:t>
            </a:r>
          </a:p>
        </p:txBody>
      </p:sp>
    </p:spTree>
    <p:extLst>
      <p:ext uri="{BB962C8B-B14F-4D97-AF65-F5344CB8AC3E}">
        <p14:creationId xmlns:p14="http://schemas.microsoft.com/office/powerpoint/2010/main" val="4937983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lh6.googleusercontent.com/ssutmg02irvjzf3E0jPCjZLU8ZuLNhz5TQ3t4sdsTnXKjnQXebpJnJF3MfqxXOyZT4Frztn6nmdvdayx8O2eUidHxwg2NRbQgyE_y7T97EPxwU83aTjbpRiLOhLT3PyZMtOBslXwaWc"/>
          <p:cNvPicPr>
            <a:picLocks noChangeAspect="1" noChangeArrowheads="1"/>
          </p:cNvPicPr>
          <p:nvPr/>
        </p:nvPicPr>
        <p:blipFill rotWithShape="1">
          <a:blip r:embed="rId3">
            <a:extLst>
              <a:ext uri="{28A0092B-C50C-407E-A947-70E740481C1C}">
                <a14:useLocalDpi xmlns:a14="http://schemas.microsoft.com/office/drawing/2010/main" val="0"/>
              </a:ext>
            </a:extLst>
          </a:blip>
          <a:srcRect l="55989" t="61517" r="15182" b="31794"/>
          <a:stretch/>
        </p:blipFill>
        <p:spPr bwMode="auto">
          <a:xfrm>
            <a:off x="7161537" y="4852721"/>
            <a:ext cx="3294841" cy="1111278"/>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https://lh6.googleusercontent.com/97M-2Mhw27geOlySYYQmUzNj7Qob1I-uaC0FOOAJ4sagagrUiD1RZsGcXQ5-3BV4Ae4Ubu0GGgop-HYsqeRlHAjykHVI_6U34Cv-9Uz6s1rx6InJ6SHArU8lVsI2azXgJd-8KC6CaP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85" t="17708" r="8960" b="17533"/>
          <a:stretch/>
        </p:blipFill>
        <p:spPr bwMode="auto">
          <a:xfrm>
            <a:off x="4229016" y="3400777"/>
            <a:ext cx="2789878" cy="345722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229016" y="4700474"/>
            <a:ext cx="2789878" cy="707886"/>
          </a:xfrm>
          <a:prstGeom prst="rect">
            <a:avLst/>
          </a:prstGeom>
          <a:noFill/>
        </p:spPr>
        <p:txBody>
          <a:bodyPr wrap="square" rtlCol="0">
            <a:spAutoFit/>
          </a:bodyPr>
          <a:lstStyle/>
          <a:p>
            <a:pPr algn="ctr"/>
            <a:r>
              <a:rPr lang="en-US" sz="4000" b="1" i="1" dirty="0" smtClean="0"/>
              <a:t> </a:t>
            </a:r>
            <a:r>
              <a:rPr lang="en-US" sz="4000" b="1" i="1" dirty="0" smtClean="0">
                <a:effectLst>
                  <a:glow rad="101600">
                    <a:schemeClr val="accent1">
                      <a:lumMod val="75000"/>
                      <a:alpha val="60000"/>
                    </a:schemeClr>
                  </a:glow>
                </a:effectLst>
              </a:rPr>
              <a:t>INCLUDE</a:t>
            </a:r>
            <a:endParaRPr lang="en-US" sz="4000" b="1" i="1" dirty="0">
              <a:effectLst>
                <a:glow rad="101600">
                  <a:schemeClr val="accent1">
                    <a:lumMod val="75000"/>
                    <a:alpha val="60000"/>
                  </a:schemeClr>
                </a:glow>
              </a:effectLst>
            </a:endParaRPr>
          </a:p>
        </p:txBody>
      </p:sp>
      <p:pic>
        <p:nvPicPr>
          <p:cNvPr id="6" name="Picture 2" descr="https://lh6.googleusercontent.com/ssutmg02irvjzf3E0jPCjZLU8ZuLNhz5TQ3t4sdsTnXKjnQXebpJnJF3MfqxXOyZT4Frztn6nmdvdayx8O2eUidHxwg2NRbQgyE_y7T97EPxwU83aTjbpRiLOhLT3PyZMtOBslXwaWc"/>
          <p:cNvPicPr>
            <a:picLocks noChangeAspect="1" noChangeArrowheads="1"/>
          </p:cNvPicPr>
          <p:nvPr/>
        </p:nvPicPr>
        <p:blipFill rotWithShape="1">
          <a:blip r:embed="rId3">
            <a:extLst>
              <a:ext uri="{28A0092B-C50C-407E-A947-70E740481C1C}">
                <a14:useLocalDpi xmlns:a14="http://schemas.microsoft.com/office/drawing/2010/main" val="0"/>
              </a:ext>
            </a:extLst>
          </a:blip>
          <a:srcRect l="5868" t="541" r="2816" b="87604"/>
          <a:stretch/>
        </p:blipFill>
        <p:spPr bwMode="auto">
          <a:xfrm>
            <a:off x="2058387" y="338666"/>
            <a:ext cx="7656508" cy="144497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https://lh6.googleusercontent.com/ssutmg02irvjzf3E0jPCjZLU8ZuLNhz5TQ3t4sdsTnXKjnQXebpJnJF3MfqxXOyZT4Frztn6nmdvdayx8O2eUidHxwg2NRbQgyE_y7T97EPxwU83aTjbpRiLOhLT3PyZMtOBslXwaWc"/>
          <p:cNvPicPr>
            <a:picLocks noChangeAspect="1" noChangeArrowheads="1"/>
          </p:cNvPicPr>
          <p:nvPr/>
        </p:nvPicPr>
        <p:blipFill rotWithShape="1">
          <a:blip r:embed="rId3">
            <a:extLst>
              <a:ext uri="{28A0092B-C50C-407E-A947-70E740481C1C}">
                <a14:useLocalDpi xmlns:a14="http://schemas.microsoft.com/office/drawing/2010/main" val="0"/>
              </a:ext>
            </a:extLst>
          </a:blip>
          <a:srcRect l="10148" t="62177" r="63819" b="31802"/>
          <a:stretch/>
        </p:blipFill>
        <p:spPr bwMode="auto">
          <a:xfrm>
            <a:off x="1431521" y="5054539"/>
            <a:ext cx="2531064" cy="85096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0579" y="1403975"/>
            <a:ext cx="4382242" cy="3286682"/>
          </a:xfrm>
          <a:prstGeom prst="rect">
            <a:avLst/>
          </a:prstGeom>
          <a:ln w="38100">
            <a:solidFill>
              <a:schemeClr val="accent1">
                <a:lumMod val="75000"/>
              </a:schemeClr>
            </a:solidFill>
          </a:ln>
          <a:effectLst>
            <a:glow rad="101600">
              <a:schemeClr val="accent1">
                <a:lumMod val="75000"/>
                <a:alpha val="60000"/>
              </a:schemeClr>
            </a:glo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328" y="1900990"/>
            <a:ext cx="3926044" cy="2502568"/>
          </a:xfrm>
          <a:prstGeom prst="rect">
            <a:avLst/>
          </a:prstGeom>
          <a:ln>
            <a:solidFill>
              <a:srgbClr val="C9FFF5"/>
            </a:solidFill>
          </a:ln>
          <a:effectLst>
            <a:glow rad="101600">
              <a:srgbClr val="B3FFF1">
                <a:alpha val="40000"/>
              </a:srgbClr>
            </a:glo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8266" y="1694027"/>
            <a:ext cx="2890523" cy="1625919"/>
          </a:xfrm>
          <a:prstGeom prst="rect">
            <a:avLst/>
          </a:prstGeom>
          <a:effectLst>
            <a:glow rad="63500">
              <a:schemeClr val="accent2">
                <a:satMod val="175000"/>
                <a:alpha val="40000"/>
              </a:schemeClr>
            </a:glow>
          </a:effectLst>
        </p:spPr>
      </p:pic>
    </p:spTree>
    <p:extLst>
      <p:ext uri="{BB962C8B-B14F-4D97-AF65-F5344CB8AC3E}">
        <p14:creationId xmlns:p14="http://schemas.microsoft.com/office/powerpoint/2010/main" val="643145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lh6.googleusercontent.com/ssutmg02irvjzf3E0jPCjZLU8ZuLNhz5TQ3t4sdsTnXKjnQXebpJnJF3MfqxXOyZT4Frztn6nmdvdayx8O2eUidHxwg2NRbQgyE_y7T97EPxwU83aTjbpRiLOhLT3PyZMtOBslXwaWc"/>
          <p:cNvPicPr>
            <a:picLocks noChangeAspect="1" noChangeArrowheads="1"/>
          </p:cNvPicPr>
          <p:nvPr/>
        </p:nvPicPr>
        <p:blipFill rotWithShape="1">
          <a:blip r:embed="rId3">
            <a:extLst>
              <a:ext uri="{28A0092B-C50C-407E-A947-70E740481C1C}">
                <a14:useLocalDpi xmlns:a14="http://schemas.microsoft.com/office/drawing/2010/main" val="0"/>
              </a:ext>
            </a:extLst>
          </a:blip>
          <a:srcRect l="1463" t="68179" r="4057" b="24878"/>
          <a:stretch/>
        </p:blipFill>
        <p:spPr bwMode="auto">
          <a:xfrm>
            <a:off x="0" y="2080983"/>
            <a:ext cx="8453689" cy="117404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272589" y="1516907"/>
            <a:ext cx="1512704" cy="846666"/>
          </a:xfrm>
          <a:prstGeom prst="rect">
            <a:avLst/>
          </a:prstGeom>
          <a:solidFill>
            <a:schemeClr val="bg1"/>
          </a:solidFill>
        </p:spPr>
        <p:txBody>
          <a:bodyPr wrap="square" rtlCol="0">
            <a:spAutoFit/>
          </a:bodyPr>
          <a:lstStyle/>
          <a:p>
            <a:endParaRPr lang="en-US" dirty="0"/>
          </a:p>
        </p:txBody>
      </p:sp>
      <p:sp>
        <p:nvSpPr>
          <p:cNvPr id="3" name="TextBox 2"/>
          <p:cNvSpPr txBox="1"/>
          <p:nvPr/>
        </p:nvSpPr>
        <p:spPr>
          <a:xfrm>
            <a:off x="2128698" y="2717912"/>
            <a:ext cx="6683022" cy="1044221"/>
          </a:xfrm>
          <a:prstGeom prst="rect">
            <a:avLst/>
          </a:prstGeom>
          <a:solidFill>
            <a:schemeClr val="bg1"/>
          </a:solidFill>
        </p:spPr>
        <p:txBody>
          <a:bodyPr wrap="square" rtlCol="0">
            <a:spAutoFit/>
          </a:bodyPr>
          <a:lstStyle/>
          <a:p>
            <a:endParaRPr lang="en-US" dirty="0"/>
          </a:p>
        </p:txBody>
      </p:sp>
      <p:pic>
        <p:nvPicPr>
          <p:cNvPr id="5" name="Picture 2" descr="https://lh6.googleusercontent.com/ssutmg02irvjzf3E0jPCjZLU8ZuLNhz5TQ3t4sdsTnXKjnQXebpJnJF3MfqxXOyZT4Frztn6nmdvdayx8O2eUidHxwg2NRbQgyE_y7T97EPxwU83aTjbpRiLOhLT3PyZMtOBslXwaWc"/>
          <p:cNvPicPr>
            <a:picLocks noChangeAspect="1" noChangeArrowheads="1"/>
          </p:cNvPicPr>
          <p:nvPr/>
        </p:nvPicPr>
        <p:blipFill rotWithShape="1">
          <a:blip r:embed="rId3">
            <a:extLst>
              <a:ext uri="{28A0092B-C50C-407E-A947-70E740481C1C}">
                <a14:useLocalDpi xmlns:a14="http://schemas.microsoft.com/office/drawing/2010/main" val="0"/>
              </a:ext>
            </a:extLst>
          </a:blip>
          <a:srcRect l="5868" t="541" r="2816" b="87604"/>
          <a:stretch/>
        </p:blipFill>
        <p:spPr bwMode="auto">
          <a:xfrm>
            <a:off x="2239009" y="462843"/>
            <a:ext cx="7656508" cy="144497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7691"/>
          <a:stretch/>
        </p:blipFill>
        <p:spPr>
          <a:xfrm>
            <a:off x="3928067" y="2717912"/>
            <a:ext cx="4278391" cy="2411826"/>
          </a:xfrm>
          <a:prstGeom prst="rect">
            <a:avLst/>
          </a:prstGeom>
          <a:effectLst>
            <a:softEdge rad="1270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9029" y="1299411"/>
            <a:ext cx="3956612" cy="5173579"/>
          </a:xfrm>
          <a:prstGeom prst="rect">
            <a:avLst/>
          </a:prstGeom>
          <a:ln w="38100">
            <a:solidFill>
              <a:schemeClr val="accent5"/>
            </a:solidFill>
          </a:ln>
          <a:effectLst>
            <a:softEdge rad="1270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224" y="3609367"/>
            <a:ext cx="4665069" cy="2863623"/>
          </a:xfrm>
          <a:prstGeom prst="rect">
            <a:avLst/>
          </a:prstGeom>
          <a:effectLst>
            <a:softEdge rad="63500"/>
          </a:effectLst>
        </p:spPr>
      </p:pic>
      <p:sp>
        <p:nvSpPr>
          <p:cNvPr id="8" name="TextBox 7"/>
          <p:cNvSpPr txBox="1"/>
          <p:nvPr/>
        </p:nvSpPr>
        <p:spPr>
          <a:xfrm>
            <a:off x="3341504" y="2037624"/>
            <a:ext cx="1443789"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408377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6.googleusercontent.com/ssutmg02irvjzf3E0jPCjZLU8ZuLNhz5TQ3t4sdsTnXKjnQXebpJnJF3MfqxXOyZT4Frztn6nmdvdayx8O2eUidHxwg2NRbQgyE_y7T97EPxwU83aTjbpRiLOhLT3PyZMtOBslXwaWc"/>
          <p:cNvPicPr>
            <a:picLocks noChangeAspect="1" noChangeArrowheads="1"/>
          </p:cNvPicPr>
          <p:nvPr/>
        </p:nvPicPr>
        <p:blipFill rotWithShape="1">
          <a:blip r:embed="rId3">
            <a:extLst>
              <a:ext uri="{28A0092B-C50C-407E-A947-70E740481C1C}">
                <a14:useLocalDpi xmlns:a14="http://schemas.microsoft.com/office/drawing/2010/main" val="0"/>
              </a:ext>
            </a:extLst>
          </a:blip>
          <a:srcRect l="5868" t="541" r="2816" b="87604"/>
          <a:stretch/>
        </p:blipFill>
        <p:spPr bwMode="auto">
          <a:xfrm>
            <a:off x="1516965" y="350698"/>
            <a:ext cx="7656508" cy="1444977"/>
          </a:xfrm>
          <a:prstGeom prst="rect">
            <a:avLst/>
          </a:prstGeom>
          <a:noFill/>
          <a:extLst>
            <a:ext uri="{909E8E84-426E-40dd-AFC4-6F175D3DCCD1}">
              <a14:hiddenFill xmlns:a14="http://schemas.microsoft.com/office/drawing/2010/main" xmlns="">
                <a:solidFill>
                  <a:srgbClr val="FFFFFF"/>
                </a:solidFill>
              </a14:hiddenFill>
            </a:ext>
          </a:extLst>
        </p:spPr>
      </p:pic>
      <p:pic>
        <p:nvPicPr>
          <p:cNvPr id="10242" name="Picture 2" descr="https://lh6.googleusercontent.com/ssutmg02irvjzf3E0jPCjZLU8ZuLNhz5TQ3t4sdsTnXKjnQXebpJnJF3MfqxXOyZT4Frztn6nmdvdayx8O2eUidHxwg2NRbQgyE_y7T97EPxwU83aTjbpRiLOhLT3PyZMtOBslXwaWc"/>
          <p:cNvPicPr>
            <a:picLocks noChangeAspect="1" noChangeArrowheads="1"/>
          </p:cNvPicPr>
          <p:nvPr/>
        </p:nvPicPr>
        <p:blipFill rotWithShape="1">
          <a:blip r:embed="rId3">
            <a:extLst>
              <a:ext uri="{28A0092B-C50C-407E-A947-70E740481C1C}">
                <a14:useLocalDpi xmlns:a14="http://schemas.microsoft.com/office/drawing/2010/main" val="0"/>
              </a:ext>
            </a:extLst>
          </a:blip>
          <a:srcRect l="4729" t="72219" r="4753" b="14695"/>
          <a:stretch/>
        </p:blipFill>
        <p:spPr bwMode="auto">
          <a:xfrm>
            <a:off x="112373" y="1651595"/>
            <a:ext cx="8514080" cy="178928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7280" y="1277689"/>
            <a:ext cx="3939744" cy="5453627"/>
          </a:xfrm>
          <a:prstGeom prst="rect">
            <a:avLst/>
          </a:prstGeom>
          <a:effectLst>
            <a:glow rad="101600">
              <a:schemeClr val="accent6">
                <a:lumMod val="50000"/>
                <a:alpha val="60000"/>
              </a:schemeClr>
            </a:glo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0358" y="2933032"/>
            <a:ext cx="5426243" cy="3617496"/>
          </a:xfrm>
          <a:prstGeom prst="rect">
            <a:avLst/>
          </a:prstGeom>
          <a:effectLst>
            <a:glow rad="101600">
              <a:srgbClr val="92D050">
                <a:alpha val="60000"/>
              </a:srgbClr>
            </a:glow>
          </a:effectLst>
        </p:spPr>
      </p:pic>
    </p:spTree>
    <p:extLst>
      <p:ext uri="{BB962C8B-B14F-4D97-AF65-F5344CB8AC3E}">
        <p14:creationId xmlns:p14="http://schemas.microsoft.com/office/powerpoint/2010/main" val="3698049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2" y="2177717"/>
            <a:ext cx="6240377" cy="4680283"/>
          </a:xfrm>
          <a:prstGeom prst="rect">
            <a:avLst/>
          </a:prstGeom>
          <a:effectLst>
            <a:softEdge rad="127000"/>
          </a:effectLst>
        </p:spPr>
      </p:pic>
      <p:sp>
        <p:nvSpPr>
          <p:cNvPr id="5" name="TextBox 4"/>
          <p:cNvSpPr txBox="1"/>
          <p:nvPr/>
        </p:nvSpPr>
        <p:spPr>
          <a:xfrm>
            <a:off x="216568" y="156412"/>
            <a:ext cx="11778916" cy="2295704"/>
          </a:xfrm>
          <a:prstGeom prst="cloudCallout">
            <a:avLst/>
          </a:prstGeom>
          <a:noFill/>
          <a:ln w="38100">
            <a:solidFill>
              <a:schemeClr val="accent5"/>
            </a:solidFill>
          </a:ln>
        </p:spPr>
        <p:txBody>
          <a:bodyPr wrap="square" rtlCol="0">
            <a:spAutoFit/>
          </a:bodyPr>
          <a:lstStyle/>
          <a:p>
            <a:pPr algn="ctr"/>
            <a:endParaRPr lang="en-US" sz="3000" dirty="0">
              <a:latin typeface="Kristen ITC" panose="03050502040202030202" pitchFamily="66" charset="0"/>
            </a:endParaRPr>
          </a:p>
          <a:p>
            <a:pPr algn="ctr"/>
            <a:r>
              <a:rPr lang="en-US" sz="3000" dirty="0" smtClean="0">
                <a:latin typeface="Chalkduster"/>
                <a:cs typeface="Chalkduster"/>
              </a:rPr>
              <a:t>You Can BE A GOLDEN GATE KID</a:t>
            </a:r>
          </a:p>
          <a:p>
            <a:pPr algn="ctr"/>
            <a:endParaRPr lang="en-US" sz="3200" dirty="0">
              <a:latin typeface="Kristen ITC" panose="03050502040202030202" pitchFamily="66"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397" y="2850989"/>
            <a:ext cx="5412205" cy="3608137"/>
          </a:xfrm>
          <a:prstGeom prst="rect">
            <a:avLst/>
          </a:prstGeom>
          <a:effectLst>
            <a:softEdge rad="127000"/>
          </a:effectLst>
        </p:spPr>
      </p:pic>
    </p:spTree>
    <p:extLst>
      <p:ext uri="{BB962C8B-B14F-4D97-AF65-F5344CB8AC3E}">
        <p14:creationId xmlns:p14="http://schemas.microsoft.com/office/powerpoint/2010/main" val="20242706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02578" cy="510257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0555" y="2704857"/>
            <a:ext cx="2529785" cy="287696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8562" y="3281894"/>
            <a:ext cx="3113438" cy="3576106"/>
          </a:xfrm>
          <a:prstGeom prst="rect">
            <a:avLst/>
          </a:prstGeom>
        </p:spPr>
      </p:pic>
      <p:sp>
        <p:nvSpPr>
          <p:cNvPr id="8" name="TextBox 7"/>
          <p:cNvSpPr txBox="1"/>
          <p:nvPr/>
        </p:nvSpPr>
        <p:spPr>
          <a:xfrm rot="21051270">
            <a:off x="1373193" y="4447836"/>
            <a:ext cx="3669879" cy="369332"/>
          </a:xfrm>
          <a:prstGeom prst="rect">
            <a:avLst/>
          </a:prstGeom>
          <a:solidFill>
            <a:schemeClr val="bg1"/>
          </a:solidFill>
        </p:spPr>
        <p:txBody>
          <a:bodyPr wrap="square" rtlCol="0">
            <a:spAutoFit/>
          </a:bodyPr>
          <a:lstStyle/>
          <a:p>
            <a:r>
              <a:rPr lang="en-US" b="1" dirty="0" smtClean="0">
                <a:latin typeface="Chalkboard SE Regular"/>
                <a:cs typeface="Chalkboard SE Regular"/>
              </a:rPr>
              <a:t>SAVANAH INSPIRED THE CLUB</a:t>
            </a:r>
            <a:endParaRPr lang="en-US" b="1" dirty="0">
              <a:latin typeface="Chalkboard SE Regular"/>
              <a:cs typeface="Chalkboard SE Regular"/>
            </a:endParaRPr>
          </a:p>
        </p:txBody>
      </p:sp>
      <p:sp>
        <p:nvSpPr>
          <p:cNvPr id="9" name="TextBox 8"/>
          <p:cNvSpPr txBox="1"/>
          <p:nvPr/>
        </p:nvSpPr>
        <p:spPr>
          <a:xfrm rot="20973434">
            <a:off x="5764792" y="4757004"/>
            <a:ext cx="1901310" cy="400110"/>
          </a:xfrm>
          <a:prstGeom prst="rect">
            <a:avLst/>
          </a:prstGeom>
          <a:solidFill>
            <a:schemeClr val="bg1"/>
          </a:solidFill>
        </p:spPr>
        <p:txBody>
          <a:bodyPr wrap="square" rtlCol="0">
            <a:spAutoFit/>
          </a:bodyPr>
          <a:lstStyle/>
          <a:p>
            <a:r>
              <a:rPr lang="en-US" sz="2000" b="1" dirty="0" smtClean="0">
                <a:latin typeface="Chalkboard SE Regular"/>
                <a:cs typeface="Chalkboard SE Regular"/>
              </a:rPr>
              <a:t> MOMMA JO</a:t>
            </a:r>
            <a:endParaRPr lang="en-US" sz="2000" b="1" dirty="0">
              <a:latin typeface="Chalkboard SE Regular"/>
              <a:cs typeface="Chalkboard SE Regular"/>
            </a:endParaRPr>
          </a:p>
        </p:txBody>
      </p:sp>
      <p:sp>
        <p:nvSpPr>
          <p:cNvPr id="10" name="TextBox 9"/>
          <p:cNvSpPr txBox="1"/>
          <p:nvPr/>
        </p:nvSpPr>
        <p:spPr>
          <a:xfrm rot="21145249">
            <a:off x="10009333" y="5953031"/>
            <a:ext cx="1710265" cy="400110"/>
          </a:xfrm>
          <a:prstGeom prst="rect">
            <a:avLst/>
          </a:prstGeom>
          <a:solidFill>
            <a:schemeClr val="bg1"/>
          </a:solidFill>
        </p:spPr>
        <p:txBody>
          <a:bodyPr wrap="square" rtlCol="0">
            <a:spAutoFit/>
          </a:bodyPr>
          <a:lstStyle/>
          <a:p>
            <a:r>
              <a:rPr lang="en-US" sz="2000" b="1" dirty="0" smtClean="0">
                <a:latin typeface="Chalkboard SE Regular"/>
                <a:cs typeface="Chalkboard SE Regular"/>
              </a:rPr>
              <a:t>MR. HUGHES </a:t>
            </a:r>
            <a:endParaRPr lang="en-US" sz="2000" b="1" dirty="0">
              <a:latin typeface="Chalkboard SE Regular"/>
              <a:cs typeface="Chalkboard SE Regular"/>
            </a:endParaRPr>
          </a:p>
        </p:txBody>
      </p:sp>
      <p:sp>
        <p:nvSpPr>
          <p:cNvPr id="11" name="TextBox 10"/>
          <p:cNvSpPr txBox="1"/>
          <p:nvPr/>
        </p:nvSpPr>
        <p:spPr>
          <a:xfrm>
            <a:off x="401652" y="5869261"/>
            <a:ext cx="8328933" cy="633919"/>
          </a:xfrm>
          <a:prstGeom prst="doubleWave">
            <a:avLst/>
          </a:prstGeom>
          <a:solidFill>
            <a:srgbClr val="F3A997"/>
          </a:solidFill>
        </p:spPr>
        <p:txBody>
          <a:bodyPr wrap="square" rtlCol="0">
            <a:spAutoFit/>
          </a:bodyPr>
          <a:lstStyle/>
          <a:p>
            <a:r>
              <a:rPr lang="en-US" sz="2500" i="1" dirty="0" smtClean="0">
                <a:latin typeface="Arial Rounded MT Bold" panose="020F0704030504030204" pitchFamily="34" charset="0"/>
              </a:rPr>
              <a:t>ONE ACT OF KINDNESS CAN CHANGE THE WORLD</a:t>
            </a:r>
            <a:endParaRPr lang="en-US" sz="2500" i="1" dirty="0">
              <a:latin typeface="Arial Rounded MT Bold" panose="020F0704030504030204" pitchFamily="34" charset="0"/>
            </a:endParaRPr>
          </a:p>
        </p:txBody>
      </p:sp>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7424233" y="11601"/>
            <a:ext cx="2419048" cy="3225397"/>
          </a:xfrm>
          <a:prstGeom prst="rect">
            <a:avLst/>
          </a:prstGeom>
        </p:spPr>
      </p:pic>
      <p:sp>
        <p:nvSpPr>
          <p:cNvPr id="12" name="TextBox 11"/>
          <p:cNvSpPr txBox="1"/>
          <p:nvPr/>
        </p:nvSpPr>
        <p:spPr>
          <a:xfrm rot="20801758">
            <a:off x="9966432" y="516129"/>
            <a:ext cx="2117558" cy="1815882"/>
          </a:xfrm>
          <a:prstGeom prst="rect">
            <a:avLst/>
          </a:prstGeom>
          <a:noFill/>
        </p:spPr>
        <p:txBody>
          <a:bodyPr wrap="square" rtlCol="0">
            <a:spAutoFit/>
          </a:bodyPr>
          <a:lstStyle/>
          <a:p>
            <a:r>
              <a:rPr lang="en-US" sz="2800" b="1" dirty="0" smtClean="0">
                <a:latin typeface="Comic Sans MS" panose="030F0702030302020204" pitchFamily="66" charset="0"/>
              </a:rPr>
              <a:t>Preston is the 1</a:t>
            </a:r>
            <a:r>
              <a:rPr lang="en-US" sz="2800" b="1" baseline="30000" dirty="0" smtClean="0">
                <a:latin typeface="Comic Sans MS" panose="030F0702030302020204" pitchFamily="66" charset="0"/>
              </a:rPr>
              <a:t>st</a:t>
            </a:r>
            <a:endParaRPr lang="en-US" sz="2800" b="1" dirty="0" smtClean="0">
              <a:latin typeface="Comic Sans MS" panose="030F0702030302020204" pitchFamily="66" charset="0"/>
            </a:endParaRPr>
          </a:p>
          <a:p>
            <a:r>
              <a:rPr lang="en-US" sz="2800" b="1" dirty="0" smtClean="0">
                <a:latin typeface="Comic Sans MS" panose="030F0702030302020204" pitchFamily="66" charset="0"/>
              </a:rPr>
              <a:t>Golden Gate Kid</a:t>
            </a:r>
            <a:endParaRPr lang="en-US" sz="2800" b="1" dirty="0">
              <a:latin typeface="Comic Sans MS" panose="030F0702030302020204" pitchFamily="66" charset="0"/>
            </a:endParaRP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6868" y="121180"/>
            <a:ext cx="3021994" cy="2266496"/>
          </a:xfrm>
          <a:prstGeom prst="rect">
            <a:avLst/>
          </a:prstGeom>
        </p:spPr>
      </p:pic>
    </p:spTree>
    <p:extLst>
      <p:ext uri="{BB962C8B-B14F-4D97-AF65-F5344CB8AC3E}">
        <p14:creationId xmlns:p14="http://schemas.microsoft.com/office/powerpoint/2010/main" val="16903242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s://lh5.googleusercontent.com/e0kYlORvcE0pVjwzHdWoEg3zu5E1pKtgfqUY9O-nWTutK90ISdmlns4YKaZpf1UlYjCFbY5uBIUfAjMjf3QF9XZFMa96t6Nyo07GUcVj1r8Ml75qrLEXKK4VPOYEKWU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06" b="1807"/>
          <a:stretch/>
        </p:blipFill>
        <p:spPr bwMode="auto">
          <a:xfrm>
            <a:off x="4316434" y="997935"/>
            <a:ext cx="3370345" cy="5799222"/>
          </a:xfrm>
          <a:prstGeom prst="rect">
            <a:avLst/>
          </a:prstGeom>
          <a:noFill/>
          <a:ln w="38100">
            <a:solidFill>
              <a:srgbClr val="FF6A47"/>
            </a:solidFill>
          </a:ln>
          <a:extLst>
            <a:ext uri="{909E8E84-426E-40dd-AFC4-6F175D3DCCD1}">
              <a14:hiddenFill xmlns:a14="http://schemas.microsoft.com/office/drawing/2010/main" xmlns="">
                <a:solidFill>
                  <a:srgbClr val="FFFFFF"/>
                </a:solidFill>
              </a14:hiddenFill>
            </a:ext>
          </a:extLst>
        </p:spPr>
      </p:pic>
      <p:pic>
        <p:nvPicPr>
          <p:cNvPr id="17" name="Picture 6" descr="https://lh5.googleusercontent.com/RmDJ-1_-JGmJRLzEfuySskBDFMC0YozexR5NZvm2BjTysmhpGyJiht-hV-muPsMgBlfGRUOOuQxen23szAOYpW93YlyGsd0WthcMoeSYv6JkJJQvmaD3fXMOouUjr9u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3777" y="301694"/>
            <a:ext cx="3525973" cy="2518867"/>
          </a:xfrm>
          <a:prstGeom prst="rect">
            <a:avLst/>
          </a:prstGeom>
          <a:noFill/>
          <a:ln w="38100">
            <a:solidFill>
              <a:srgbClr val="F3865B"/>
            </a:solidFill>
          </a:ln>
          <a:extLst>
            <a:ext uri="{909E8E84-426E-40dd-AFC4-6F175D3DCCD1}">
              <a14:hiddenFill xmlns:a14="http://schemas.microsoft.com/office/drawing/2010/main" xmlns="">
                <a:solidFill>
                  <a:srgbClr val="FFFFFF"/>
                </a:solidFill>
              </a14:hiddenFill>
            </a:ext>
          </a:extLst>
        </p:spPr>
      </p:pic>
      <p:pic>
        <p:nvPicPr>
          <p:cNvPr id="18" name="Picture 4" descr="https://lh5.googleusercontent.com/_McENGz6KaTr57v2xbVr5g-jnRnAZsrwSPZmy5itm1phDOW2DfsGQ_NKq2TrNAs2VJHwOYqFBh6L5mOBsoykbr7dDoQ7WkdsmDOfNBfutG1dX7lh5AOLlLOeCirNPv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87" y="-764698"/>
            <a:ext cx="7379541" cy="466224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8026400" y="2990034"/>
            <a:ext cx="4013200" cy="461665"/>
          </a:xfrm>
          <a:prstGeom prst="rect">
            <a:avLst/>
          </a:prstGeom>
        </p:spPr>
        <p:txBody>
          <a:bodyPr wrap="square">
            <a:spAutoFit/>
          </a:bodyPr>
          <a:lstStyle/>
          <a:p>
            <a:r>
              <a:rPr lang="en-US" sz="2400" dirty="0">
                <a:solidFill>
                  <a:srgbClr val="E64823"/>
                </a:solidFill>
                <a:latin typeface="Chalkduster"/>
                <a:cs typeface="Chalkduster"/>
              </a:rPr>
              <a:t>A </a:t>
            </a:r>
            <a:r>
              <a:rPr lang="en-US" sz="2400" b="1" dirty="0">
                <a:solidFill>
                  <a:srgbClr val="E64823"/>
                </a:solidFill>
                <a:latin typeface="Chalkduster"/>
                <a:cs typeface="Chalkduster"/>
              </a:rPr>
              <a:t>SMILE</a:t>
            </a:r>
            <a:r>
              <a:rPr lang="en-US" sz="2400" dirty="0">
                <a:solidFill>
                  <a:srgbClr val="E64823"/>
                </a:solidFill>
                <a:latin typeface="Chalkduster"/>
                <a:cs typeface="Chalkduster"/>
              </a:rPr>
              <a:t> </a:t>
            </a:r>
            <a:r>
              <a:rPr lang="en-US" sz="2400" dirty="0">
                <a:solidFill>
                  <a:srgbClr val="000000"/>
                </a:solidFill>
                <a:latin typeface="Chalkduster"/>
                <a:cs typeface="Chalkduster"/>
              </a:rPr>
              <a:t>is a </a:t>
            </a:r>
            <a:r>
              <a:rPr lang="en-US" sz="2400" b="1" dirty="0">
                <a:solidFill>
                  <a:srgbClr val="E64823"/>
                </a:solidFill>
                <a:latin typeface="Chalkduster"/>
                <a:cs typeface="Chalkduster"/>
              </a:rPr>
              <a:t>BRIDGE</a:t>
            </a:r>
            <a:r>
              <a:rPr lang="en-US" sz="2400" b="1" dirty="0">
                <a:solidFill>
                  <a:srgbClr val="000000"/>
                </a:solidFill>
                <a:latin typeface="Chalkduster"/>
                <a:cs typeface="Chalkduster"/>
              </a:rPr>
              <a:t>  </a:t>
            </a:r>
            <a:endParaRPr lang="en-US" sz="2400" dirty="0">
              <a:latin typeface="Chalkduster"/>
              <a:cs typeface="Chalkduster"/>
            </a:endParaRP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t="20176" b="19824"/>
          <a:stretch/>
        </p:blipFill>
        <p:spPr>
          <a:xfrm>
            <a:off x="8391603" y="3565845"/>
            <a:ext cx="3408948" cy="3068053"/>
          </a:xfrm>
          <a:prstGeom prst="rect">
            <a:avLst/>
          </a:prstGeom>
        </p:spPr>
      </p:pic>
      <p:pic>
        <p:nvPicPr>
          <p:cNvPr id="20" name="Picture 10" descr="https://lh5.googleusercontent.com/9i0-vE5FqNAXINlUtZuHZnL6ulnJkokcyu-iKmlyoT0o8gJZNFp8f-mJTqL4S506weWBHQV6WI-H4tygTJ96SY0AqT8bVsUhS3pJ76NurdKiCHI8j3Vwd_sOi49ZbfbRHtQEMwQq1X0"/>
          <p:cNvPicPr>
            <a:picLocks noChangeAspect="1" noChangeArrowheads="1"/>
          </p:cNvPicPr>
          <p:nvPr/>
        </p:nvPicPr>
        <p:blipFill rotWithShape="1">
          <a:blip r:embed="rId7">
            <a:extLst>
              <a:ext uri="{28A0092B-C50C-407E-A947-70E740481C1C}">
                <a14:useLocalDpi xmlns:a14="http://schemas.microsoft.com/office/drawing/2010/main" val="0"/>
              </a:ext>
            </a:extLst>
          </a:blip>
          <a:srcRect l="8877" t="32410" r="10153" b="29972"/>
          <a:stretch/>
        </p:blipFill>
        <p:spPr bwMode="auto">
          <a:xfrm>
            <a:off x="452845" y="4464581"/>
            <a:ext cx="3164306" cy="2057400"/>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Oval 20"/>
          <p:cNvSpPr/>
          <p:nvPr/>
        </p:nvSpPr>
        <p:spPr>
          <a:xfrm>
            <a:off x="419058" y="1894286"/>
            <a:ext cx="3308876" cy="2296573"/>
          </a:xfrm>
          <a:prstGeom prst="ellipse">
            <a:avLst/>
          </a:prstGeom>
          <a:solidFill>
            <a:srgbClr val="00B0F0">
              <a:alpha val="35000"/>
            </a:srgbClr>
          </a:solidFill>
          <a:ln w="57150">
            <a:solidFill>
              <a:srgbClr val="F38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0811" y="2673883"/>
            <a:ext cx="3178805" cy="1200329"/>
          </a:xfrm>
          <a:prstGeom prst="rect">
            <a:avLst/>
          </a:prstGeom>
        </p:spPr>
        <p:txBody>
          <a:bodyPr wrap="square">
            <a:spAutoFit/>
          </a:bodyPr>
          <a:lstStyle/>
          <a:p>
            <a:pPr algn="ctr"/>
            <a:r>
              <a:rPr lang="en-US" sz="2400" dirty="0">
                <a:latin typeface="Comic Sans MS" panose="030F0702030302020204" pitchFamily="66" charset="0"/>
              </a:rPr>
              <a:t>BUILT to CONNECT</a:t>
            </a:r>
          </a:p>
          <a:p>
            <a:pPr algn="ctr"/>
            <a:r>
              <a:rPr lang="en-US" sz="2400" dirty="0">
                <a:latin typeface="Comic Sans MS" panose="030F0702030302020204" pitchFamily="66" charset="0"/>
              </a:rPr>
              <a:t>A</a:t>
            </a:r>
          </a:p>
          <a:p>
            <a:pPr algn="ctr"/>
            <a:r>
              <a:rPr lang="en-US" sz="2400" dirty="0">
                <a:latin typeface="Comic Sans MS" panose="030F0702030302020204" pitchFamily="66" charset="0"/>
              </a:rPr>
              <a:t>Community</a:t>
            </a:r>
          </a:p>
        </p:txBody>
      </p:sp>
      <p:sp>
        <p:nvSpPr>
          <p:cNvPr id="22" name="Rectangle 21"/>
          <p:cNvSpPr/>
          <p:nvPr/>
        </p:nvSpPr>
        <p:spPr>
          <a:xfrm>
            <a:off x="732228" y="5031616"/>
            <a:ext cx="2682539" cy="923330"/>
          </a:xfrm>
          <a:prstGeom prst="rect">
            <a:avLst/>
          </a:prstGeom>
        </p:spPr>
        <p:txBody>
          <a:bodyPr wrap="square">
            <a:spAutoFit/>
          </a:bodyPr>
          <a:lstStyle/>
          <a:p>
            <a:pPr algn="ctr"/>
            <a:r>
              <a:rPr lang="en-US" dirty="0">
                <a:latin typeface="Comic Sans MS" panose="030F0702030302020204" pitchFamily="66" charset="0"/>
              </a:rPr>
              <a:t>Cultivating</a:t>
            </a:r>
          </a:p>
          <a:p>
            <a:pPr algn="ctr"/>
            <a:r>
              <a:rPr lang="en-US" dirty="0">
                <a:latin typeface="Comic Sans MS" panose="030F0702030302020204" pitchFamily="66" charset="0"/>
              </a:rPr>
              <a:t>Healthy</a:t>
            </a:r>
          </a:p>
          <a:p>
            <a:pPr algn="ctr"/>
            <a:r>
              <a:rPr lang="en-US" dirty="0">
                <a:latin typeface="Comic Sans MS" panose="030F0702030302020204" pitchFamily="66" charset="0"/>
              </a:rPr>
              <a:t>Connections</a:t>
            </a:r>
          </a:p>
        </p:txBody>
      </p:sp>
    </p:spTree>
    <p:extLst>
      <p:ext uri="{BB962C8B-B14F-4D97-AF65-F5344CB8AC3E}">
        <p14:creationId xmlns:p14="http://schemas.microsoft.com/office/powerpoint/2010/main" val="3353592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98677" y="3833447"/>
            <a:ext cx="199292" cy="369332"/>
          </a:xfrm>
          <a:prstGeom prst="rect">
            <a:avLst/>
          </a:prstGeom>
          <a:noFill/>
        </p:spPr>
        <p:txBody>
          <a:bodyPr wrap="square" rtlCol="0">
            <a:spAutoFit/>
          </a:bodyPr>
          <a:lstStyle/>
          <a:p>
            <a:r>
              <a:rPr lang="en-US" dirty="0" smtClean="0"/>
              <a:t>‘</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4750" y="159547"/>
            <a:ext cx="5001894" cy="6608274"/>
          </a:xfrm>
          <a:prstGeom prst="rect">
            <a:avLst/>
          </a:prstGeom>
          <a:ln w="38100">
            <a:solidFill>
              <a:srgbClr val="C1313B"/>
            </a:solidFill>
          </a:ln>
        </p:spPr>
      </p:pic>
      <p:sp>
        <p:nvSpPr>
          <p:cNvPr id="9" name="Rectangle 8"/>
          <p:cNvSpPr/>
          <p:nvPr/>
        </p:nvSpPr>
        <p:spPr>
          <a:xfrm>
            <a:off x="421105" y="240630"/>
            <a:ext cx="2839452" cy="2707105"/>
          </a:xfrm>
          <a:prstGeom prst="rect">
            <a:avLst/>
          </a:prstGeom>
          <a:solidFill>
            <a:srgbClr val="F3865B">
              <a:alpha val="52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632" r="1082"/>
          <a:stretch/>
        </p:blipFill>
        <p:spPr>
          <a:xfrm>
            <a:off x="172660" y="469793"/>
            <a:ext cx="3336342" cy="2248781"/>
          </a:xfrm>
          <a:prstGeom prst="rect">
            <a:avLst/>
          </a:prstGeom>
          <a:ln w="28575">
            <a:solidFill>
              <a:schemeClr val="tx1"/>
            </a:solidFill>
          </a:ln>
        </p:spPr>
      </p:pic>
      <p:sp>
        <p:nvSpPr>
          <p:cNvPr id="11" name="Rectangle 10"/>
          <p:cNvSpPr/>
          <p:nvPr/>
        </p:nvSpPr>
        <p:spPr>
          <a:xfrm>
            <a:off x="409074" y="3565358"/>
            <a:ext cx="2839452" cy="2707105"/>
          </a:xfrm>
          <a:prstGeom prst="rect">
            <a:avLst/>
          </a:prstGeom>
          <a:solidFill>
            <a:srgbClr val="96E2D5">
              <a:alpha val="61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08000" y="3794519"/>
            <a:ext cx="2644275" cy="2062103"/>
          </a:xfrm>
          <a:prstGeom prst="rect">
            <a:avLst/>
          </a:prstGeom>
        </p:spPr>
        <p:txBody>
          <a:bodyPr wrap="square">
            <a:spAutoFit/>
          </a:bodyPr>
          <a:lstStyle/>
          <a:p>
            <a:r>
              <a:rPr lang="en-US" sz="3200" b="1" dirty="0" smtClean="0">
                <a:latin typeface="Chalkboard SE Regular"/>
                <a:cs typeface="Chalkboard SE Regular"/>
              </a:rPr>
              <a:t>*Self  </a:t>
            </a:r>
            <a:r>
              <a:rPr lang="en-US" sz="3200" b="1" dirty="0">
                <a:latin typeface="Chalkboard SE Regular"/>
                <a:cs typeface="Chalkboard SE Regular"/>
              </a:rPr>
              <a:t>*Classmates</a:t>
            </a:r>
          </a:p>
          <a:p>
            <a:r>
              <a:rPr lang="en-US" sz="3200" b="1" dirty="0">
                <a:latin typeface="Chalkboard SE Regular"/>
                <a:cs typeface="Chalkboard SE Regular"/>
              </a:rPr>
              <a:t>*Family</a:t>
            </a:r>
          </a:p>
          <a:p>
            <a:r>
              <a:rPr lang="en-US" sz="3200" b="1" dirty="0" smtClean="0">
                <a:latin typeface="Chalkboard SE Regular"/>
                <a:cs typeface="Chalkboard SE Regular"/>
              </a:rPr>
              <a:t>*Community</a:t>
            </a:r>
            <a:endParaRPr lang="en-US" sz="3200" b="1" dirty="0">
              <a:latin typeface="Chalkboard SE Regular"/>
              <a:cs typeface="Chalkboard SE Regular"/>
            </a:endParaRPr>
          </a:p>
        </p:txBody>
      </p:sp>
      <p:sp>
        <p:nvSpPr>
          <p:cNvPr id="12" name="Rectangle 11"/>
          <p:cNvSpPr/>
          <p:nvPr/>
        </p:nvSpPr>
        <p:spPr>
          <a:xfrm>
            <a:off x="9097590" y="240632"/>
            <a:ext cx="2839452" cy="2707105"/>
          </a:xfrm>
          <a:prstGeom prst="rect">
            <a:avLst/>
          </a:prstGeom>
          <a:solidFill>
            <a:schemeClr val="accent4">
              <a:lumMod val="60000"/>
              <a:lumOff val="40000"/>
              <a:alpha val="4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097590" y="3565356"/>
            <a:ext cx="2839452" cy="2707105"/>
          </a:xfrm>
          <a:prstGeom prst="rect">
            <a:avLst/>
          </a:prstGeom>
          <a:solidFill>
            <a:srgbClr val="A67FF5">
              <a:alpha val="39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716" t="1561" r="3113"/>
          <a:stretch/>
        </p:blipFill>
        <p:spPr>
          <a:xfrm>
            <a:off x="9260950" y="2188022"/>
            <a:ext cx="2512731" cy="3910539"/>
          </a:xfrm>
          <a:prstGeom prst="rect">
            <a:avLst/>
          </a:prstGeom>
          <a:ln w="19050">
            <a:solidFill>
              <a:schemeClr val="tx1"/>
            </a:solidFill>
          </a:ln>
        </p:spPr>
      </p:pic>
      <p:sp>
        <p:nvSpPr>
          <p:cNvPr id="15" name="Rectangle 14"/>
          <p:cNvSpPr/>
          <p:nvPr/>
        </p:nvSpPr>
        <p:spPr>
          <a:xfrm>
            <a:off x="9326188" y="429497"/>
            <a:ext cx="2382253" cy="1569660"/>
          </a:xfrm>
          <a:prstGeom prst="rect">
            <a:avLst/>
          </a:prstGeom>
        </p:spPr>
        <p:txBody>
          <a:bodyPr wrap="square">
            <a:spAutoFit/>
          </a:bodyPr>
          <a:lstStyle/>
          <a:p>
            <a:pPr algn="ctr"/>
            <a:r>
              <a:rPr lang="en-US" sz="3200" b="1" dirty="0">
                <a:latin typeface="Chalkboard SE Regular"/>
                <a:cs typeface="Chalkboard SE Regular"/>
              </a:rPr>
              <a:t>A Promise</a:t>
            </a:r>
          </a:p>
          <a:p>
            <a:pPr algn="ctr"/>
            <a:r>
              <a:rPr lang="en-US" sz="3200" b="1" dirty="0">
                <a:latin typeface="Chalkboard SE Regular"/>
                <a:cs typeface="Chalkboard SE Regular"/>
              </a:rPr>
              <a:t>To</a:t>
            </a:r>
          </a:p>
          <a:p>
            <a:pPr algn="ctr"/>
            <a:r>
              <a:rPr lang="en-US" sz="3200" b="1" dirty="0">
                <a:latin typeface="Chalkboard SE Regular"/>
                <a:cs typeface="Chalkboard SE Regular"/>
              </a:rPr>
              <a:t>Self</a:t>
            </a:r>
          </a:p>
        </p:txBody>
      </p:sp>
    </p:spTree>
    <p:extLst>
      <p:ext uri="{BB962C8B-B14F-4D97-AF65-F5344CB8AC3E}">
        <p14:creationId xmlns:p14="http://schemas.microsoft.com/office/powerpoint/2010/main" val="2790028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689" t="176" r="3035" b="83684"/>
          <a:stretch/>
        </p:blipFill>
        <p:spPr>
          <a:xfrm>
            <a:off x="1756611" y="409074"/>
            <a:ext cx="8909238" cy="2059663"/>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9927" t="9805" r="10725" b="78421"/>
          <a:stretch/>
        </p:blipFill>
        <p:spPr>
          <a:xfrm>
            <a:off x="7927198" y="989198"/>
            <a:ext cx="1852863" cy="1532012"/>
          </a:xfrm>
          <a:prstGeom prst="rect">
            <a:avLst/>
          </a:prstGeom>
        </p:spPr>
      </p:pic>
      <p:sp>
        <p:nvSpPr>
          <p:cNvPr id="5" name="TextBox 4"/>
          <p:cNvSpPr txBox="1"/>
          <p:nvPr/>
        </p:nvSpPr>
        <p:spPr>
          <a:xfrm rot="4901050">
            <a:off x="7706225" y="2966372"/>
            <a:ext cx="685800" cy="369332"/>
          </a:xfrm>
          <a:prstGeom prst="rect">
            <a:avLst/>
          </a:prstGeom>
          <a:solidFill>
            <a:schemeClr val="bg1"/>
          </a:solidFill>
        </p:spPr>
        <p:txBody>
          <a:bodyPr wrap="square" rtlCol="0">
            <a:spAutoFit/>
          </a:bodyPr>
          <a:lstStyle/>
          <a:p>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772" t="7825" r="50284" b="9104"/>
          <a:stretch/>
        </p:blipFill>
        <p:spPr>
          <a:xfrm>
            <a:off x="1425454" y="2725748"/>
            <a:ext cx="4409864" cy="4132252"/>
          </a:xfrm>
          <a:prstGeom prst="rect">
            <a:avLst/>
          </a:prstGeom>
          <a:ln w="38100">
            <a:noFill/>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0225" t="8164" r="4678" b="9426"/>
          <a:stretch/>
        </p:blipFill>
        <p:spPr>
          <a:xfrm>
            <a:off x="5835318" y="2725748"/>
            <a:ext cx="4535905" cy="4144284"/>
          </a:xfrm>
          <a:prstGeom prst="rect">
            <a:avLst/>
          </a:prstGeom>
        </p:spPr>
      </p:pic>
      <p:sp>
        <p:nvSpPr>
          <p:cNvPr id="8" name="TextBox 7"/>
          <p:cNvSpPr txBox="1"/>
          <p:nvPr/>
        </p:nvSpPr>
        <p:spPr>
          <a:xfrm>
            <a:off x="7927198" y="2303943"/>
            <a:ext cx="17607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2460344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9425"/>
          <a:stretch/>
        </p:blipFill>
        <p:spPr>
          <a:xfrm>
            <a:off x="0" y="1338324"/>
            <a:ext cx="9296400" cy="5467989"/>
          </a:xfrm>
          <a:prstGeom prst="rect">
            <a:avLst/>
          </a:prstGeom>
        </p:spPr>
      </p:pic>
      <p:pic>
        <p:nvPicPr>
          <p:cNvPr id="10" name="Picture 2" descr="https://lh6.googleusercontent.com/ssutmg02irvjzf3E0jPCjZLU8ZuLNhz5TQ3t4sdsTnXKjnQXebpJnJF3MfqxXOyZT4Frztn6nmdvdayx8O2eUidHxwg2NRbQgyE_y7T97EPxwU83aTjbpRiLOhLT3PyZMtOBslXwaWc"/>
          <p:cNvPicPr>
            <a:picLocks noChangeAspect="1" noChangeArrowheads="1"/>
          </p:cNvPicPr>
          <p:nvPr/>
        </p:nvPicPr>
        <p:blipFill rotWithShape="1">
          <a:blip r:embed="rId4">
            <a:extLst>
              <a:ext uri="{28A0092B-C50C-407E-A947-70E740481C1C}">
                <a14:useLocalDpi xmlns:a14="http://schemas.microsoft.com/office/drawing/2010/main" val="0"/>
              </a:ext>
            </a:extLst>
          </a:blip>
          <a:srcRect l="12756" t="541" r="9901" b="87604"/>
          <a:stretch/>
        </p:blipFill>
        <p:spPr bwMode="auto">
          <a:xfrm>
            <a:off x="657275" y="331912"/>
            <a:ext cx="6485021" cy="144497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7142295" y="511953"/>
            <a:ext cx="825265" cy="646331"/>
          </a:xfrm>
          <a:prstGeom prst="rect">
            <a:avLst/>
          </a:prstGeom>
          <a:noFill/>
        </p:spPr>
        <p:txBody>
          <a:bodyPr wrap="square" rtlCol="0">
            <a:spAutoFit/>
          </a:bodyPr>
          <a:lstStyle/>
          <a:p>
            <a:r>
              <a:rPr lang="en-US" sz="3600" b="1" i="1" dirty="0" smtClean="0">
                <a:latin typeface="Comic Sans MS" panose="030F0702030302020204" pitchFamily="66" charset="0"/>
              </a:rPr>
              <a:t>2.</a:t>
            </a:r>
            <a:endParaRPr lang="en-US" sz="3600" b="1" i="1" dirty="0">
              <a:latin typeface="Comic Sans MS" panose="030F0702030302020204" pitchFamily="66" charset="0"/>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9672"/>
          <a:stretch/>
        </p:blipFill>
        <p:spPr>
          <a:xfrm>
            <a:off x="6908800" y="331912"/>
            <a:ext cx="4834021" cy="6526088"/>
          </a:xfrm>
          <a:prstGeom prst="rect">
            <a:avLst/>
          </a:prstGeom>
        </p:spPr>
      </p:pic>
    </p:spTree>
    <p:extLst>
      <p:ext uri="{BB962C8B-B14F-4D97-AF65-F5344CB8AC3E}">
        <p14:creationId xmlns:p14="http://schemas.microsoft.com/office/powerpoint/2010/main" val="4235481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6.googleusercontent.com/ssutmg02irvjzf3E0jPCjZLU8ZuLNhz5TQ3t4sdsTnXKjnQXebpJnJF3MfqxXOyZT4Frztn6nmdvdayx8O2eUidHxwg2NRbQgyE_y7T97EPxwU83aTjbpRiLOhLT3PyZMtOBslXwaWc"/>
          <p:cNvPicPr>
            <a:picLocks noChangeAspect="1" noChangeArrowheads="1"/>
          </p:cNvPicPr>
          <p:nvPr/>
        </p:nvPicPr>
        <p:blipFill rotWithShape="1">
          <a:blip r:embed="rId3">
            <a:extLst>
              <a:ext uri="{28A0092B-C50C-407E-A947-70E740481C1C}">
                <a14:useLocalDpi xmlns:a14="http://schemas.microsoft.com/office/drawing/2010/main" val="0"/>
              </a:ext>
            </a:extLst>
          </a:blip>
          <a:srcRect l="5868" t="541" r="2816" b="87604"/>
          <a:stretch/>
        </p:blipFill>
        <p:spPr bwMode="auto">
          <a:xfrm>
            <a:off x="1214325" y="211597"/>
            <a:ext cx="7656508" cy="1444977"/>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https://lh6.googleusercontent.com/ssutmg02irvjzf3E0jPCjZLU8ZuLNhz5TQ3t4sdsTnXKjnQXebpJnJF3MfqxXOyZT4Frztn6nmdvdayx8O2eUidHxwg2NRbQgyE_y7T97EPxwU83aTjbpRiLOhLT3PyZMtOBslXwaWc"/>
          <p:cNvPicPr>
            <a:picLocks noChangeAspect="1" noChangeArrowheads="1"/>
          </p:cNvPicPr>
          <p:nvPr/>
        </p:nvPicPr>
        <p:blipFill rotWithShape="1">
          <a:blip r:embed="rId3">
            <a:extLst>
              <a:ext uri="{28A0092B-C50C-407E-A947-70E740481C1C}">
                <a14:useLocalDpi xmlns:a14="http://schemas.microsoft.com/office/drawing/2010/main" val="0"/>
              </a:ext>
            </a:extLst>
          </a:blip>
          <a:srcRect l="7585" t="26922" r="5190" b="56002"/>
          <a:stretch/>
        </p:blipFill>
        <p:spPr bwMode="auto">
          <a:xfrm>
            <a:off x="0" y="1783643"/>
            <a:ext cx="9431367" cy="29583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935859" y="3377989"/>
            <a:ext cx="2381955" cy="1761067"/>
          </a:xfrm>
          <a:prstGeom prst="rect">
            <a:avLst/>
          </a:prstGeom>
          <a:solidFill>
            <a:schemeClr val="bg1"/>
          </a:solidFill>
        </p:spPr>
        <p:txBody>
          <a:bodyPr wrap="square" rtlCol="0">
            <a:spAutoFit/>
          </a:bodyPr>
          <a:lstStyle/>
          <a:p>
            <a:endParaRPr lang="en-US" dirty="0"/>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harpenSoften amount="30000"/>
                    </a14:imgEffect>
                    <a14:imgEffect>
                      <a14:brightnessContrast bright="30000"/>
                    </a14:imgEffect>
                  </a14:imgLayer>
                </a14:imgProps>
              </a:ext>
              <a:ext uri="{28A0092B-C50C-407E-A947-70E740481C1C}">
                <a14:useLocalDpi xmlns:a14="http://schemas.microsoft.com/office/drawing/2010/main" val="0"/>
              </a:ext>
            </a:extLst>
          </a:blip>
          <a:stretch>
            <a:fillRect/>
          </a:stretch>
        </p:blipFill>
        <p:spPr>
          <a:xfrm>
            <a:off x="220046" y="4699760"/>
            <a:ext cx="3018888" cy="2012592"/>
          </a:xfrm>
          <a:prstGeom prst="rect">
            <a:avLst/>
          </a:prstGeom>
          <a:ln w="6350">
            <a:solidFill>
              <a:srgbClr val="F3A997"/>
            </a:solidFill>
          </a:ln>
          <a:effectLst>
            <a:glow rad="114300">
              <a:schemeClr val="accent4">
                <a:satMod val="175000"/>
                <a:alpha val="40000"/>
              </a:schemeClr>
            </a:glo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4793" y="916680"/>
            <a:ext cx="3814829" cy="5708312"/>
          </a:xfrm>
          <a:prstGeom prst="rect">
            <a:avLst/>
          </a:prstGeom>
          <a:ln w="3175">
            <a:solidFill>
              <a:srgbClr val="000000"/>
            </a:solidFill>
          </a:ln>
          <a:effectLst>
            <a:glow rad="139700">
              <a:srgbClr val="000000">
                <a:alpha val="60000"/>
              </a:srgbClr>
            </a:glow>
          </a:effec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4841" y="3611132"/>
            <a:ext cx="4324045" cy="3013860"/>
          </a:xfrm>
          <a:prstGeom prst="rect">
            <a:avLst/>
          </a:prstGeom>
          <a:effectLst>
            <a:glow rad="190500">
              <a:srgbClr val="CBA9E5">
                <a:alpha val="60000"/>
              </a:srgbClr>
            </a:glow>
          </a:effectLst>
        </p:spPr>
      </p:pic>
    </p:spTree>
    <p:extLst>
      <p:ext uri="{BB962C8B-B14F-4D97-AF65-F5344CB8AC3E}">
        <p14:creationId xmlns:p14="http://schemas.microsoft.com/office/powerpoint/2010/main" val="37534186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lh6.googleusercontent.com/ssutmg02irvjzf3E0jPCjZLU8ZuLNhz5TQ3t4sdsTnXKjnQXebpJnJF3MfqxXOyZT4Frztn6nmdvdayx8O2eUidHxwg2NRbQgyE_y7T97EPxwU83aTjbpRiLOhLT3PyZMtOBslXwaWc"/>
          <p:cNvPicPr>
            <a:picLocks noChangeAspect="1" noChangeArrowheads="1"/>
          </p:cNvPicPr>
          <p:nvPr/>
        </p:nvPicPr>
        <p:blipFill rotWithShape="1">
          <a:blip r:embed="rId3">
            <a:extLst>
              <a:ext uri="{28A0092B-C50C-407E-A947-70E740481C1C}">
                <a14:useLocalDpi xmlns:a14="http://schemas.microsoft.com/office/drawing/2010/main" val="0"/>
              </a:ext>
            </a:extLst>
          </a:blip>
          <a:srcRect l="3459" t="36239" r="5998" b="43923"/>
          <a:stretch/>
        </p:blipFill>
        <p:spPr bwMode="auto">
          <a:xfrm>
            <a:off x="59740" y="1298168"/>
            <a:ext cx="7790191" cy="31496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https://lh6.googleusercontent.com/ssutmg02irvjzf3E0jPCjZLU8ZuLNhz5TQ3t4sdsTnXKjnQXebpJnJF3MfqxXOyZT4Frztn6nmdvdayx8O2eUidHxwg2NRbQgyE_y7T97EPxwU83aTjbpRiLOhLT3PyZMtOBslXwaWc"/>
          <p:cNvPicPr>
            <a:picLocks noChangeAspect="1" noChangeArrowheads="1"/>
          </p:cNvPicPr>
          <p:nvPr/>
        </p:nvPicPr>
        <p:blipFill rotWithShape="1">
          <a:blip r:embed="rId3">
            <a:extLst>
              <a:ext uri="{28A0092B-C50C-407E-A947-70E740481C1C}">
                <a14:useLocalDpi xmlns:a14="http://schemas.microsoft.com/office/drawing/2010/main" val="0"/>
              </a:ext>
            </a:extLst>
          </a:blip>
          <a:srcRect l="2145" t="629" r="2042" b="88387"/>
          <a:stretch/>
        </p:blipFill>
        <p:spPr bwMode="auto">
          <a:xfrm>
            <a:off x="1264577" y="134861"/>
            <a:ext cx="7936165" cy="128461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01369" y="1419475"/>
            <a:ext cx="3338540" cy="1209876"/>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5129310" y="3187946"/>
            <a:ext cx="2720621" cy="1546578"/>
          </a:xfrm>
          <a:prstGeom prst="rect">
            <a:avLst/>
          </a:prstGeom>
          <a:solidFill>
            <a:schemeClr val="bg1"/>
          </a:solidFill>
        </p:spPr>
        <p:txBody>
          <a:bodyPr wrap="square" rtlCol="0">
            <a:spAutoFit/>
          </a:bodyPr>
          <a:lstStyle/>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3289" y="3640513"/>
            <a:ext cx="3816642" cy="2862482"/>
          </a:xfrm>
          <a:prstGeom prst="rect">
            <a:avLst/>
          </a:prstGeom>
          <a:ln w="9525">
            <a:solidFill>
              <a:srgbClr val="F3A997"/>
            </a:solidFill>
          </a:ln>
          <a:effectLst>
            <a:glow rad="139700">
              <a:schemeClr val="accent4">
                <a:satMod val="175000"/>
                <a:alpha val="40000"/>
              </a:schemeClr>
            </a:glo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5713" r="6776"/>
          <a:stretch/>
        </p:blipFill>
        <p:spPr>
          <a:xfrm>
            <a:off x="223584" y="4414396"/>
            <a:ext cx="3614467" cy="2323288"/>
          </a:xfrm>
          <a:prstGeom prst="rect">
            <a:avLst/>
          </a:prstGeom>
          <a:effectLst>
            <a:glow rad="139700">
              <a:schemeClr val="accent1">
                <a:satMod val="175000"/>
                <a:alpha val="40000"/>
              </a:schemeClr>
            </a:glow>
          </a:effectLst>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0288" r="39918"/>
          <a:stretch/>
        </p:blipFill>
        <p:spPr>
          <a:xfrm>
            <a:off x="8084310" y="770022"/>
            <a:ext cx="3918937" cy="5329990"/>
          </a:xfrm>
          <a:prstGeom prst="rect">
            <a:avLst/>
          </a:prstGeom>
          <a:ln w="28575">
            <a:noFill/>
          </a:ln>
          <a:effectLst>
            <a:glow rad="165100">
              <a:srgbClr val="C9FFF5">
                <a:alpha val="60000"/>
              </a:srgbClr>
            </a:glow>
          </a:effectLst>
        </p:spPr>
      </p:pic>
    </p:spTree>
    <p:extLst>
      <p:ext uri="{BB962C8B-B14F-4D97-AF65-F5344CB8AC3E}">
        <p14:creationId xmlns:p14="http://schemas.microsoft.com/office/powerpoint/2010/main" val="2555712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6.googleusercontent.com/ssutmg02irvjzf3E0jPCjZLU8ZuLNhz5TQ3t4sdsTnXKjnQXebpJnJF3MfqxXOyZT4Frztn6nmdvdayx8O2eUidHxwg2NRbQgyE_y7T97EPxwU83aTjbpRiLOhLT3PyZMtOBslXwaWc"/>
          <p:cNvPicPr>
            <a:picLocks noChangeAspect="1" noChangeArrowheads="1"/>
          </p:cNvPicPr>
          <p:nvPr/>
        </p:nvPicPr>
        <p:blipFill rotWithShape="1">
          <a:blip r:embed="rId3">
            <a:extLst>
              <a:ext uri="{28A0092B-C50C-407E-A947-70E740481C1C}">
                <a14:useLocalDpi xmlns:a14="http://schemas.microsoft.com/office/drawing/2010/main" val="0"/>
              </a:ext>
            </a:extLst>
          </a:blip>
          <a:srcRect l="2145" t="629" r="2042" b="88387"/>
          <a:stretch/>
        </p:blipFill>
        <p:spPr bwMode="auto">
          <a:xfrm>
            <a:off x="2398277" y="492370"/>
            <a:ext cx="7169925" cy="116058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3521" y="3152589"/>
            <a:ext cx="4465045" cy="3348784"/>
          </a:xfrm>
          <a:prstGeom prst="rect">
            <a:avLst/>
          </a:prstGeom>
          <a:ln w="12700">
            <a:solidFill>
              <a:srgbClr val="7030A0"/>
            </a:solidFill>
          </a:ln>
          <a:effectLst>
            <a:glow rad="127000">
              <a:srgbClr val="7030A0">
                <a:alpha val="60000"/>
              </a:srgbClr>
            </a:glo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9516" y="3152589"/>
            <a:ext cx="4748463" cy="3561347"/>
          </a:xfrm>
          <a:prstGeom prst="rect">
            <a:avLst/>
          </a:prstGeom>
          <a:ln>
            <a:solidFill>
              <a:srgbClr val="B3FFF1"/>
            </a:solidFill>
          </a:ln>
          <a:effectLst>
            <a:glow rad="101600">
              <a:srgbClr val="92D050">
                <a:alpha val="60000"/>
              </a:srgbClr>
            </a:glow>
          </a:effectLst>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4084" t="59825" r="19159" b="35965"/>
          <a:stretch/>
        </p:blipFill>
        <p:spPr>
          <a:xfrm>
            <a:off x="998621" y="2048370"/>
            <a:ext cx="9138797" cy="708803"/>
          </a:xfrm>
          <a:prstGeom prst="rect">
            <a:avLst/>
          </a:prstGeom>
        </p:spPr>
      </p:pic>
      <p:pic>
        <p:nvPicPr>
          <p:cNvPr id="8" name="Picture 2" descr="https://lh6.googleusercontent.com/ssutmg02irvjzf3E0jPCjZLU8ZuLNhz5TQ3t4sdsTnXKjnQXebpJnJF3MfqxXOyZT4Frztn6nmdvdayx8O2eUidHxwg2NRbQgyE_y7T97EPxwU83aTjbpRiLOhLT3PyZMtOBslXwaWc"/>
          <p:cNvPicPr>
            <a:picLocks noChangeAspect="1" noChangeArrowheads="1"/>
          </p:cNvPicPr>
          <p:nvPr/>
        </p:nvPicPr>
        <p:blipFill rotWithShape="1">
          <a:blip r:embed="rId3">
            <a:extLst>
              <a:ext uri="{28A0092B-C50C-407E-A947-70E740481C1C}">
                <a14:useLocalDpi xmlns:a14="http://schemas.microsoft.com/office/drawing/2010/main" val="0"/>
              </a:ext>
            </a:extLst>
          </a:blip>
          <a:srcRect l="61282" t="48365" r="13202" b="42865"/>
          <a:stretch/>
        </p:blipFill>
        <p:spPr bwMode="auto">
          <a:xfrm>
            <a:off x="8112256" y="1050074"/>
            <a:ext cx="1741608" cy="99829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9568202" y="2606074"/>
            <a:ext cx="839114"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241734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5497</TotalTime>
  <Words>519</Words>
  <Application>Microsoft Macintosh PowerPoint</Application>
  <PresentationFormat>Widescreen</PresentationFormat>
  <Paragraphs>65</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Arial Rounded MT Bold</vt:lpstr>
      <vt:lpstr>Calibri</vt:lpstr>
      <vt:lpstr>Calibri Light</vt:lpstr>
      <vt:lpstr>Chalkboard SE Regular</vt:lpstr>
      <vt:lpstr>Chalkduster</vt:lpstr>
      <vt:lpstr>Comic Sans MS</vt:lpstr>
      <vt:lpstr>Kristen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Jolynne Ward</dc:creator>
  <cp:lastModifiedBy>Microsoft Office User</cp:lastModifiedBy>
  <cp:revision>63</cp:revision>
  <dcterms:created xsi:type="dcterms:W3CDTF">2019-02-24T20:11:24Z</dcterms:created>
  <dcterms:modified xsi:type="dcterms:W3CDTF">2019-08-22T14:35:31Z</dcterms:modified>
</cp:coreProperties>
</file>